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4" r:id="rId4"/>
    <p:sldId id="258" r:id="rId5"/>
    <p:sldId id="265" r:id="rId6"/>
    <p:sldId id="266" r:id="rId7"/>
    <p:sldId id="259" r:id="rId8"/>
    <p:sldId id="260" r:id="rId9"/>
    <p:sldId id="261" r:id="rId10"/>
    <p:sldId id="262" r:id="rId11"/>
    <p:sldId id="263"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2107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3/23/2026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2991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3/23/2026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2912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227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3/23/2026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507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8132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3/23/2026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7566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3/23/2026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802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3/23/2026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9694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3/23/2026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6236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3/23/2026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3776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3/23/2026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173310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1" name="Picture 3">
            <a:extLst>
              <a:ext uri="{FF2B5EF4-FFF2-40B4-BE49-F238E27FC236}">
                <a16:creationId xmlns:a16="http://schemas.microsoft.com/office/drawing/2014/main" id="{5AC6140E-A697-A130-51B1-B4730238E3FD}"/>
              </a:ext>
            </a:extLst>
          </p:cNvPr>
          <p:cNvPicPr>
            <a:picLocks noChangeAspect="1"/>
          </p:cNvPicPr>
          <p:nvPr/>
        </p:nvPicPr>
        <p:blipFill>
          <a:blip r:embed="rId2"/>
          <a:srcRect t="21252" b="8436"/>
          <a:stretch>
            <a:fillRect/>
          </a:stretch>
        </p:blipFill>
        <p:spPr>
          <a:xfrm>
            <a:off x="20" y="10"/>
            <a:ext cx="12191979" cy="6857990"/>
          </a:xfrm>
          <a:prstGeom prst="rect">
            <a:avLst/>
          </a:prstGeom>
        </p:spPr>
      </p:pic>
      <p:sp>
        <p:nvSpPr>
          <p:cNvPr id="22" name="Rectangle 10">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60000">
                <a:schemeClr val="bg1">
                  <a:alpha val="3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086B113-B0E8-4D39-B959-F9BB7980FFFC}"/>
              </a:ext>
            </a:extLst>
          </p:cNvPr>
          <p:cNvSpPr>
            <a:spLocks noGrp="1"/>
          </p:cNvSpPr>
          <p:nvPr>
            <p:ph type="ctrTitle"/>
          </p:nvPr>
        </p:nvSpPr>
        <p:spPr>
          <a:xfrm>
            <a:off x="320039" y="255830"/>
            <a:ext cx="11676888" cy="1061981"/>
          </a:xfrm>
        </p:spPr>
        <p:txBody>
          <a:bodyPr anchor="t">
            <a:normAutofit fontScale="90000"/>
          </a:bodyPr>
          <a:lstStyle/>
          <a:p>
            <a:pPr algn="l"/>
            <a:r>
              <a:rPr lang="en-US" sz="4400" dirty="0">
                <a:latin typeface="Algerian" panose="04020705040A02060702" pitchFamily="82" charset="0"/>
              </a:rPr>
              <a:t> </a:t>
            </a:r>
            <a:r>
              <a:rPr lang="en-US" sz="3900" dirty="0">
                <a:solidFill>
                  <a:srgbClr val="C00000"/>
                </a:solidFill>
                <a:latin typeface="Algerian" panose="04020705040A02060702" pitchFamily="82" charset="0"/>
              </a:rPr>
              <a:t>TRUNG TÂM PHỤC VỤ HÀNH CHÍNH CÔNG XÃ AN VIỄN</a:t>
            </a:r>
            <a:br>
              <a:rPr lang="en-US" sz="4400" dirty="0">
                <a:latin typeface="Algerian" panose="04020705040A02060702" pitchFamily="82" charset="0"/>
              </a:rPr>
            </a:br>
            <a:br>
              <a:rPr lang="en-US" sz="4400" dirty="0">
                <a:latin typeface="Algerian" panose="04020705040A02060702" pitchFamily="82" charset="0"/>
              </a:rPr>
            </a:br>
            <a:br>
              <a:rPr lang="en-US" sz="4400" dirty="0">
                <a:latin typeface="Algerian" panose="04020705040A02060702" pitchFamily="82" charset="0"/>
              </a:rPr>
            </a:br>
            <a:br>
              <a:rPr lang="en-US" sz="4400" dirty="0">
                <a:latin typeface="Algerian" panose="04020705040A02060702" pitchFamily="82" charset="0"/>
              </a:rPr>
            </a:br>
            <a:br>
              <a:rPr lang="en-US" sz="4400" dirty="0">
                <a:latin typeface="Algerian" panose="04020705040A02060702" pitchFamily="82" charset="0"/>
              </a:rPr>
            </a:br>
            <a:br>
              <a:rPr lang="en-US" sz="4400" dirty="0">
                <a:latin typeface="Algerian" panose="04020705040A02060702" pitchFamily="82" charset="0"/>
              </a:rPr>
            </a:br>
            <a:r>
              <a:rPr lang="en-US" sz="4400" dirty="0">
                <a:solidFill>
                  <a:srgbClr val="002060"/>
                </a:solidFill>
                <a:latin typeface="Algerian" panose="04020705040A02060702" pitchFamily="82" charset="0"/>
              </a:rPr>
              <a:t>SỔ TAY LỖI THƯỜNG GẶP</a:t>
            </a:r>
            <a:br>
              <a:rPr lang="en-US" sz="4400" dirty="0">
                <a:solidFill>
                  <a:srgbClr val="002060"/>
                </a:solidFill>
                <a:latin typeface="Algerian" panose="04020705040A02060702" pitchFamily="82" charset="0"/>
              </a:rPr>
            </a:br>
            <a:r>
              <a:rPr lang="en-US" sz="4400" dirty="0">
                <a:solidFill>
                  <a:srgbClr val="002060"/>
                </a:solidFill>
                <a:latin typeface="Algerian" panose="04020705040A02060702" pitchFamily="82" charset="0"/>
              </a:rPr>
              <a:t> CÁC THỦ TỤC HÀNH CHÍNH </a:t>
            </a:r>
            <a:br>
              <a:rPr lang="en-US" sz="4400">
                <a:solidFill>
                  <a:srgbClr val="002060"/>
                </a:solidFill>
                <a:latin typeface="Algerian" panose="04020705040A02060702" pitchFamily="82" charset="0"/>
              </a:rPr>
            </a:br>
            <a:r>
              <a:rPr lang="en-US" sz="4400">
                <a:solidFill>
                  <a:srgbClr val="002060"/>
                </a:solidFill>
                <a:latin typeface="Algerian" panose="04020705040A02060702" pitchFamily="82" charset="0"/>
              </a:rPr>
              <a:t>        CÁCH </a:t>
            </a:r>
            <a:r>
              <a:rPr lang="en-US" sz="4400" dirty="0">
                <a:solidFill>
                  <a:srgbClr val="002060"/>
                </a:solidFill>
                <a:latin typeface="Algerian" panose="04020705040A02060702" pitchFamily="82" charset="0"/>
              </a:rPr>
              <a:t>KHẮC PHỤC</a:t>
            </a:r>
            <a:endParaRPr lang="en-SG" sz="4400" dirty="0">
              <a:solidFill>
                <a:srgbClr val="002060"/>
              </a:solidFill>
              <a:latin typeface="Algerian" panose="04020705040A02060702" pitchFamily="82" charset="0"/>
            </a:endParaRPr>
          </a:p>
        </p:txBody>
      </p:sp>
      <p:sp>
        <p:nvSpPr>
          <p:cNvPr id="3" name="Subtitle 2">
            <a:extLst>
              <a:ext uri="{FF2B5EF4-FFF2-40B4-BE49-F238E27FC236}">
                <a16:creationId xmlns:a16="http://schemas.microsoft.com/office/drawing/2014/main" id="{DBBA3DD1-BE09-4E10-A6C8-C6349B0C1650}"/>
              </a:ext>
            </a:extLst>
          </p:cNvPr>
          <p:cNvSpPr>
            <a:spLocks noGrp="1"/>
          </p:cNvSpPr>
          <p:nvPr>
            <p:ph type="subTitle" idx="1"/>
          </p:nvPr>
        </p:nvSpPr>
        <p:spPr>
          <a:xfrm>
            <a:off x="956733" y="5469466"/>
            <a:ext cx="4080934" cy="1132704"/>
          </a:xfrm>
        </p:spPr>
        <p:txBody>
          <a:bodyPr anchor="t">
            <a:normAutofit/>
          </a:bodyPr>
          <a:lstStyle/>
          <a:p>
            <a:r>
              <a:rPr lang="en-US" sz="2000" b="1" dirty="0" err="1">
                <a:solidFill>
                  <a:schemeClr val="accent1">
                    <a:lumMod val="50000"/>
                  </a:schemeClr>
                </a:solidFill>
                <a:latin typeface="Times New Roman" panose="02020603050405020304" pitchFamily="18" charset="0"/>
                <a:cs typeface="Times New Roman" panose="02020603050405020304" pitchFamily="18" charset="0"/>
              </a:rPr>
              <a:t>Biên</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soạn</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Lưu</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Thị</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Bích</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Huyền</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p>
            <a:r>
              <a:rPr lang="en-US" sz="2000" b="1" dirty="0" err="1">
                <a:solidFill>
                  <a:schemeClr val="accent1">
                    <a:lumMod val="50000"/>
                  </a:schemeClr>
                </a:solidFill>
                <a:latin typeface="Times New Roman" panose="02020603050405020304" pitchFamily="18" charset="0"/>
                <a:cs typeface="Times New Roman" panose="02020603050405020304" pitchFamily="18" charset="0"/>
              </a:rPr>
              <a:t>Liên</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hệ</a:t>
            </a:r>
            <a:r>
              <a:rPr lang="en-US" sz="2000" b="1" dirty="0">
                <a:solidFill>
                  <a:schemeClr val="accent1">
                    <a:lumMod val="50000"/>
                  </a:schemeClr>
                </a:solidFill>
                <a:latin typeface="Times New Roman" panose="02020603050405020304" pitchFamily="18" charset="0"/>
                <a:cs typeface="Times New Roman" panose="02020603050405020304" pitchFamily="18" charset="0"/>
              </a:rPr>
              <a:t>: 0933736133</a:t>
            </a:r>
            <a:endParaRPr lang="en-SG" sz="2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6426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047C-1883-4D1F-9C64-77BB49225972}"/>
              </a:ext>
            </a:extLst>
          </p:cNvPr>
          <p:cNvSpPr>
            <a:spLocks noGrp="1"/>
          </p:cNvSpPr>
          <p:nvPr>
            <p:ph type="title"/>
          </p:nvPr>
        </p:nvSpPr>
        <p:spPr/>
        <p:txBody>
          <a:bodyPr>
            <a:normAutofit fontScale="90000"/>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1.1. C</a:t>
            </a:r>
            <a:r>
              <a:rPr lang="vi-VN" b="1" dirty="0">
                <a:solidFill>
                  <a:schemeClr val="accent4">
                    <a:lumMod val="75000"/>
                  </a:schemeClr>
                </a:solidFill>
                <a:latin typeface="Times New Roman" panose="02020603050405020304" pitchFamily="18" charset="0"/>
                <a:cs typeface="Times New Roman" panose="02020603050405020304" pitchFamily="18" charset="0"/>
              </a:rPr>
              <a:t>ác lỗi thường gặp khiến hồ sơ đăng ký khai sinh liên thông (khai sinh – thường trú – BHYT) bị trả lại</a:t>
            </a:r>
            <a:r>
              <a:rPr lang="en-US" b="1" dirty="0">
                <a:solidFill>
                  <a:schemeClr val="accent4">
                    <a:lumMod val="75000"/>
                  </a:schemeClr>
                </a:solidFill>
                <a:latin typeface="Times New Roman" panose="02020603050405020304" pitchFamily="18" charset="0"/>
                <a:cs typeface="Times New Roman" panose="02020603050405020304" pitchFamily="18" charset="0"/>
              </a:rPr>
              <a:t> (</a:t>
            </a:r>
            <a:r>
              <a:rPr lang="en-US" b="1" dirty="0" err="1">
                <a:solidFill>
                  <a:schemeClr val="accent4">
                    <a:lumMod val="75000"/>
                  </a:schemeClr>
                </a:solidFill>
                <a:latin typeface="Times New Roman" panose="02020603050405020304" pitchFamily="18" charset="0"/>
                <a:cs typeface="Times New Roman" panose="02020603050405020304" pitchFamily="18" charset="0"/>
              </a:rPr>
              <a:t>tt</a:t>
            </a:r>
            <a:r>
              <a:rPr lang="en-US" b="1" dirty="0">
                <a:solidFill>
                  <a:schemeClr val="accent4">
                    <a:lumMod val="75000"/>
                  </a:schemeClr>
                </a:solidFill>
                <a:latin typeface="Times New Roman" panose="02020603050405020304" pitchFamily="18" charset="0"/>
                <a:cs typeface="Times New Roman" panose="02020603050405020304" pitchFamily="18" charset="0"/>
              </a:rPr>
              <a:t>)</a:t>
            </a:r>
            <a:endParaRPr lang="en-SG" dirty="0"/>
          </a:p>
        </p:txBody>
      </p:sp>
      <p:sp>
        <p:nvSpPr>
          <p:cNvPr id="3" name="Content Placeholder 2">
            <a:extLst>
              <a:ext uri="{FF2B5EF4-FFF2-40B4-BE49-F238E27FC236}">
                <a16:creationId xmlns:a16="http://schemas.microsoft.com/office/drawing/2014/main" id="{8874A156-57B8-4510-B170-BBE3E5535865}"/>
              </a:ext>
            </a:extLst>
          </p:cNvPr>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1.1.5. </a:t>
            </a:r>
            <a:r>
              <a:rPr lang="vi-VN" b="1" dirty="0">
                <a:latin typeface="Times New Roman" panose="02020603050405020304" pitchFamily="18" charset="0"/>
                <a:cs typeface="Times New Roman" panose="02020603050405020304" pitchFamily="18" charset="0"/>
              </a:rPr>
              <a:t>Lỗi về thời hạn, thẩm quyền</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Nộp hồ sơ không đúng </a:t>
            </a:r>
            <a:r>
              <a:rPr lang="vi-VN" b="1" dirty="0">
                <a:latin typeface="Times New Roman" panose="02020603050405020304" pitchFamily="18" charset="0"/>
                <a:cs typeface="Times New Roman" panose="02020603050405020304" pitchFamily="18" charset="0"/>
              </a:rPr>
              <a:t>thẩm quyền UBND cấp xã</a:t>
            </a:r>
            <a:r>
              <a:rPr lang="en-US" b="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công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hiện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nghĩa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vụ</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đăng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ký</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cư</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trú</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như</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khai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nơi</a:t>
            </a:r>
            <a:r>
              <a:rPr lang="en-US" i="1" dirty="0">
                <a:latin typeface="Times New Roman" panose="02020603050405020304" pitchFamily="18" charset="0"/>
                <a:cs typeface="Times New Roman" panose="02020603050405020304" pitchFamily="18" charset="0"/>
              </a:rPr>
              <a:t> ở </a:t>
            </a:r>
            <a:r>
              <a:rPr lang="en-US" i="1" dirty="0" err="1">
                <a:latin typeface="Times New Roman" panose="02020603050405020304" pitchFamily="18" charset="0"/>
                <a:cs typeface="Times New Roman" panose="02020603050405020304" pitchFamily="18" charset="0"/>
              </a:rPr>
              <a:t>hiện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đăng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ký</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tạm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trú</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nhưng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nộp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hồ</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đăng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ký</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khai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địa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phương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nào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 qua </a:t>
            </a:r>
            <a:r>
              <a:rPr lang="en-US" i="1" dirty="0" err="1">
                <a:latin typeface="Times New Roman" panose="02020603050405020304" pitchFamily="18" charset="0"/>
                <a:cs typeface="Times New Roman" panose="02020603050405020304" pitchFamily="18" charset="0"/>
              </a:rPr>
              <a:t>mà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cung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cấp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được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thông</a:t>
            </a:r>
            <a:r>
              <a:rPr lang="en-US" i="1" dirty="0">
                <a:latin typeface="Times New Roman" panose="02020603050405020304" pitchFamily="18" charset="0"/>
                <a:cs typeface="Times New Roman" panose="02020603050405020304" pitchFamily="18" charset="0"/>
              </a:rPr>
              <a:t> tin </a:t>
            </a:r>
            <a:r>
              <a:rPr lang="en-US" i="1" dirty="0" err="1">
                <a:latin typeface="Times New Roman" panose="02020603050405020304" pitchFamily="18" charset="0"/>
                <a:cs typeface="Times New Roman" panose="02020603050405020304" pitchFamily="18" charset="0"/>
              </a:rPr>
              <a:t>cá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nhân</a:t>
            </a:r>
            <a:r>
              <a:rPr lang="en-US" i="1" dirty="0">
                <a:latin typeface="Times New Roman" panose="02020603050405020304" pitchFamily="18" charset="0"/>
                <a:cs typeface="Times New Roman" panose="02020603050405020304" pitchFamily="18" charset="0"/>
              </a:rPr>
              <a:t>…)</a:t>
            </a:r>
            <a:endParaRPr lang="vi-VN"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Trường hợp đặc biệt</a:t>
            </a:r>
            <a:r>
              <a:rPr lang="vi-VN" i="1" dirty="0">
                <a:latin typeface="Times New Roman" panose="02020603050405020304" pitchFamily="18" charset="0"/>
                <a:cs typeface="Times New Roman" panose="02020603050405020304" pitchFamily="18" charset="0"/>
              </a:rPr>
              <a:t> (con ngoài giá thú, yếu tố nước ngoài</a:t>
            </a:r>
            <a:r>
              <a:rPr lang="en-US" i="1" dirty="0">
                <a:latin typeface="Times New Roman" panose="02020603050405020304" pitchFamily="18" charset="0"/>
                <a:cs typeface="Times New Roman" panose="02020603050405020304" pitchFamily="18" charset="0"/>
              </a:rPr>
              <a:t>, con </a:t>
            </a:r>
            <a:r>
              <a:rPr lang="en-US" i="1" dirty="0" err="1">
                <a:latin typeface="Times New Roman" panose="02020603050405020304" pitchFamily="18" charset="0"/>
                <a:cs typeface="Times New Roman" panose="02020603050405020304" pitchFamily="18" charset="0"/>
              </a:rPr>
              <a:t>sinh</a:t>
            </a:r>
            <a:r>
              <a:rPr lang="en-US" i="1" dirty="0">
                <a:latin typeface="Times New Roman" panose="02020603050405020304" pitchFamily="18" charset="0"/>
                <a:cs typeface="Times New Roman" panose="02020603050405020304" pitchFamily="18" charset="0"/>
              </a:rPr>
              <a:t> ra </a:t>
            </a:r>
            <a:r>
              <a:rPr lang="en-US" i="1" dirty="0" err="1">
                <a:latin typeface="Times New Roman" panose="02020603050405020304" pitchFamily="18" charset="0"/>
                <a:cs typeface="Times New Roman" panose="02020603050405020304" pitchFamily="18" charset="0"/>
              </a:rPr>
              <a:t>trong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gian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còn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hôn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hiệu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chưa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quyết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định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bản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tòa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án</a:t>
            </a:r>
            <a:r>
              <a:rPr lang="vi-VN" i="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nhưng hồ sơ chưa đầy đủ theo quy định.</a:t>
            </a:r>
          </a:p>
          <a:p>
            <a:pPr marL="0" indent="0">
              <a:buNone/>
            </a:pPr>
            <a:endParaRPr lang="en-SG" dirty="0"/>
          </a:p>
        </p:txBody>
      </p:sp>
    </p:spTree>
    <p:extLst>
      <p:ext uri="{BB962C8B-B14F-4D97-AF65-F5344CB8AC3E}">
        <p14:creationId xmlns:p14="http://schemas.microsoft.com/office/powerpoint/2010/main" val="374818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34C9-D875-4490-A260-8C4C220CD84E}"/>
              </a:ext>
            </a:extLst>
          </p:cNvPr>
          <p:cNvSpPr>
            <a:spLocks noGrp="1"/>
          </p:cNvSpPr>
          <p:nvPr>
            <p:ph type="title"/>
          </p:nvPr>
        </p:nvSpPr>
        <p:spPr/>
        <p:txBody>
          <a:bodyPr>
            <a:normAutofit fontScale="90000"/>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1.1. C</a:t>
            </a:r>
            <a:r>
              <a:rPr lang="vi-VN" b="1" dirty="0">
                <a:solidFill>
                  <a:schemeClr val="accent4">
                    <a:lumMod val="75000"/>
                  </a:schemeClr>
                </a:solidFill>
                <a:latin typeface="Times New Roman" panose="02020603050405020304" pitchFamily="18" charset="0"/>
                <a:cs typeface="Times New Roman" panose="02020603050405020304" pitchFamily="18" charset="0"/>
              </a:rPr>
              <a:t>ác lỗi thường gặp khiến hồ sơ đăng ký khai sinh liên thông (khai sinh – thường trú – BHYT) bị trả lại</a:t>
            </a:r>
            <a:r>
              <a:rPr lang="en-US" b="1" dirty="0">
                <a:solidFill>
                  <a:schemeClr val="accent4">
                    <a:lumMod val="75000"/>
                  </a:schemeClr>
                </a:solidFill>
                <a:latin typeface="Times New Roman" panose="02020603050405020304" pitchFamily="18" charset="0"/>
                <a:cs typeface="Times New Roman" panose="02020603050405020304" pitchFamily="18" charset="0"/>
              </a:rPr>
              <a:t> (</a:t>
            </a:r>
            <a:r>
              <a:rPr lang="en-US" b="1" dirty="0" err="1">
                <a:solidFill>
                  <a:schemeClr val="accent4">
                    <a:lumMod val="75000"/>
                  </a:schemeClr>
                </a:solidFill>
                <a:latin typeface="Times New Roman" panose="02020603050405020304" pitchFamily="18" charset="0"/>
                <a:cs typeface="Times New Roman" panose="02020603050405020304" pitchFamily="18" charset="0"/>
              </a:rPr>
              <a:t>tt</a:t>
            </a:r>
            <a:r>
              <a:rPr lang="en-US" b="1" dirty="0">
                <a:solidFill>
                  <a:schemeClr val="accent4">
                    <a:lumMod val="75000"/>
                  </a:schemeClr>
                </a:solidFill>
                <a:latin typeface="Times New Roman" panose="02020603050405020304" pitchFamily="18" charset="0"/>
                <a:cs typeface="Times New Roman" panose="02020603050405020304" pitchFamily="18" charset="0"/>
              </a:rPr>
              <a:t>)</a:t>
            </a:r>
            <a:endParaRPr lang="en-SG" dirty="0"/>
          </a:p>
        </p:txBody>
      </p:sp>
      <p:sp>
        <p:nvSpPr>
          <p:cNvPr id="3" name="Content Placeholder 2">
            <a:extLst>
              <a:ext uri="{FF2B5EF4-FFF2-40B4-BE49-F238E27FC236}">
                <a16:creationId xmlns:a16="http://schemas.microsoft.com/office/drawing/2014/main" id="{15B7B1DA-001E-4B51-A1CF-9DBC499A1BD9}"/>
              </a:ext>
            </a:extLst>
          </p:cNvPr>
          <p:cNvSpPr>
            <a:spLocks noGrp="1"/>
          </p:cNvSpPr>
          <p:nvPr>
            <p:ph idx="1"/>
          </p:nvPr>
        </p:nvSpPr>
        <p:spPr/>
        <p:txBody>
          <a:bodyPr>
            <a:normAutofit fontScale="85000" lnSpcReduction="10000"/>
          </a:bodyPr>
          <a:lstStyle/>
          <a:p>
            <a:pPr marL="0" indent="0">
              <a:buNone/>
            </a:pPr>
            <a:r>
              <a:rPr lang="en-US" b="1" dirty="0">
                <a:latin typeface="Times New Roman" panose="02020603050405020304" pitchFamily="18" charset="0"/>
                <a:cs typeface="Times New Roman" panose="02020603050405020304" pitchFamily="18" charset="0"/>
              </a:rPr>
              <a:t>1.1.</a:t>
            </a:r>
            <a:r>
              <a:rPr lang="vi-VN" b="1" dirty="0">
                <a:latin typeface="Times New Roman" panose="02020603050405020304" pitchFamily="18" charset="0"/>
                <a:cs typeface="Times New Roman" panose="02020603050405020304" pitchFamily="18" charset="0"/>
              </a:rPr>
              <a:t>6. Lỗi khác</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Người đi đăng ký không phải cha/mẹ nhưng không có giấy ủy quyền hợp lệ.</a:t>
            </a:r>
            <a:endParaRPr 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pPr marL="0" indent="0" algn="l">
              <a:buNone/>
            </a:pPr>
            <a:r>
              <a:rPr lang="en-US" dirty="0">
                <a:latin typeface="Times New Roman" panose="02020603050405020304" pitchFamily="18" charset="0"/>
                <a:cs typeface="Times New Roman" panose="02020603050405020304" pitchFamily="18" charset="0"/>
              </a:rPr>
              <a:t>-  </a:t>
            </a:r>
            <a:r>
              <a:rPr lang="vi-VN" b="1" i="0" dirty="0">
                <a:solidFill>
                  <a:srgbClr val="0A0A0A"/>
                </a:solidFill>
                <a:effectLst/>
                <a:latin typeface="Times New Roman" panose="02020603050405020304" pitchFamily="18" charset="0"/>
                <a:cs typeface="Times New Roman" panose="02020603050405020304" pitchFamily="18" charset="0"/>
              </a:rPr>
              <a:t>Không cần giấy ủy quyền (nhưng cần văn bản/thông báo đồng ý):</a:t>
            </a:r>
            <a:r>
              <a:rPr lang="vi-VN" b="0" i="0" dirty="0">
                <a:solidFill>
                  <a:srgbClr val="0A0A0A"/>
                </a:solidFill>
                <a:effectLst/>
                <a:latin typeface="Times New Roman" panose="02020603050405020304" pitchFamily="18" charset="0"/>
                <a:cs typeface="Times New Roman" panose="02020603050405020304" pitchFamily="18" charset="0"/>
              </a:rPr>
              <a:t> Theo Điều 15 Luật Hộ tịch 2014, nếu cha mẹ không thể đi, ông, bà hoặc người thân thích khác có thể đi thay. Nếu là người thân thích (ông, bà, anh, chị, em ruột), văn bản ủy quyền </a:t>
            </a:r>
            <a:r>
              <a:rPr lang="vi-VN" b="1" i="0" dirty="0">
                <a:solidFill>
                  <a:srgbClr val="0A0A0A"/>
                </a:solidFill>
                <a:effectLst/>
                <a:latin typeface="Times New Roman" panose="02020603050405020304" pitchFamily="18" charset="0"/>
                <a:cs typeface="Times New Roman" panose="02020603050405020304" pitchFamily="18" charset="0"/>
              </a:rPr>
              <a:t>không cần chứng thực</a:t>
            </a:r>
            <a:r>
              <a:rPr lang="vi-VN" b="0" i="0" dirty="0">
                <a:solidFill>
                  <a:srgbClr val="0A0A0A"/>
                </a:solidFill>
                <a:effectLst/>
                <a:latin typeface="Times New Roman" panose="02020603050405020304" pitchFamily="18" charset="0"/>
                <a:cs typeface="Times New Roman" panose="02020603050405020304" pitchFamily="18" charset="0"/>
              </a:rPr>
              <a:t>, chỉ cần thống nhất nội dung.</a:t>
            </a:r>
          </a:p>
          <a:p>
            <a:pPr marL="0" indent="0" algn="l">
              <a:buNone/>
            </a:pPr>
            <a:r>
              <a:rPr lang="en-US" b="1" i="0" dirty="0">
                <a:solidFill>
                  <a:srgbClr val="0A0A0A"/>
                </a:solidFill>
                <a:effectLst/>
                <a:latin typeface="Times New Roman" panose="02020603050405020304" pitchFamily="18" charset="0"/>
                <a:cs typeface="Times New Roman" panose="02020603050405020304" pitchFamily="18" charset="0"/>
              </a:rPr>
              <a:t>- </a:t>
            </a:r>
            <a:r>
              <a:rPr lang="vi-VN" b="1" i="0" dirty="0">
                <a:solidFill>
                  <a:srgbClr val="0A0A0A"/>
                </a:solidFill>
                <a:effectLst/>
                <a:latin typeface="Times New Roman" panose="02020603050405020304" pitchFamily="18" charset="0"/>
                <a:cs typeface="Times New Roman" panose="02020603050405020304" pitchFamily="18" charset="0"/>
              </a:rPr>
              <a:t>Cần giấy ủy quyền (có chứng thực):</a:t>
            </a:r>
            <a:r>
              <a:rPr lang="vi-VN" b="0" i="0" dirty="0">
                <a:solidFill>
                  <a:srgbClr val="0A0A0A"/>
                </a:solidFill>
                <a:effectLst/>
                <a:latin typeface="Times New Roman" panose="02020603050405020304" pitchFamily="18" charset="0"/>
                <a:cs typeface="Times New Roman" panose="02020603050405020304" pitchFamily="18" charset="0"/>
              </a:rPr>
              <a:t> Nếu ủy quyền cho người ngoài gia đình hoặc cơ quan/tổ chức, văn bản ủy quyền phải được lập thành văn bản và chứng thực tại cơ quan có thẩm quyền theo Khoản 1 Điều 2 Thông tư 04/2020/TT-BTP.</a:t>
            </a:r>
          </a:p>
          <a:p>
            <a:pPr marL="0" indent="0" algn="l">
              <a:buNone/>
            </a:pPr>
            <a:r>
              <a:rPr lang="en-US" b="1" i="0" dirty="0">
                <a:solidFill>
                  <a:srgbClr val="0A0A0A"/>
                </a:solidFill>
                <a:effectLst/>
                <a:latin typeface="Times New Roman" panose="02020603050405020304" pitchFamily="18" charset="0"/>
                <a:cs typeface="Times New Roman" panose="02020603050405020304" pitchFamily="18" charset="0"/>
              </a:rPr>
              <a:t>- </a:t>
            </a:r>
            <a:r>
              <a:rPr lang="vi-VN" b="1" i="0" dirty="0">
                <a:solidFill>
                  <a:srgbClr val="0A0A0A"/>
                </a:solidFill>
                <a:effectLst/>
                <a:latin typeface="Times New Roman" panose="02020603050405020304" pitchFamily="18" charset="0"/>
                <a:cs typeface="Times New Roman" panose="02020603050405020304" pitchFamily="18" charset="0"/>
              </a:rPr>
              <a:t>Trường hợp đặc biệt (Cha mẹ mất/mất năng lực):</a:t>
            </a:r>
            <a:r>
              <a:rPr lang="vi-VN" b="0" i="0" dirty="0">
                <a:solidFill>
                  <a:srgbClr val="0A0A0A"/>
                </a:solidFill>
                <a:effectLst/>
                <a:latin typeface="Times New Roman" panose="02020603050405020304" pitchFamily="18" charset="0"/>
                <a:cs typeface="Times New Roman" panose="02020603050405020304" pitchFamily="18" charset="0"/>
              </a:rPr>
              <a:t> Nếu cha mẹ qua đời hoặc mất năng lực hành vi dân sự, ông bà cần cung cấp giấy chứng tử/giấy xác nhận của bệnh viện thay cho giấy ủy quyền.</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Hồ sơ nộp online nhưng file scan mờ, thiếu trang, không đúng định dạng.</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Không cung cấp số điện thoại hoặc thông tin liên hệ để nhận kết quả.</a:t>
            </a:r>
          </a:p>
          <a:p>
            <a:pPr marL="0" indent="0">
              <a:buNone/>
            </a:pPr>
            <a:endParaRPr lang="en-SG" dirty="0"/>
          </a:p>
        </p:txBody>
      </p:sp>
    </p:spTree>
    <p:extLst>
      <p:ext uri="{BB962C8B-B14F-4D97-AF65-F5344CB8AC3E}">
        <p14:creationId xmlns:p14="http://schemas.microsoft.com/office/powerpoint/2010/main" val="353303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3EC8-1007-402E-8CD7-99A0FE27F6E3}"/>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1.2.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hôn</a:t>
            </a:r>
            <a:r>
              <a:rPr lang="en-US" dirty="0">
                <a:latin typeface="Times New Roman" panose="02020603050405020304" pitchFamily="18" charset="0"/>
                <a:cs typeface="Times New Roman" panose="02020603050405020304" pitchFamily="18" charset="0"/>
              </a:rPr>
              <a:t>…)</a:t>
            </a:r>
            <a:endParaRPr lang="en-S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225280-A891-4CC1-A029-3C491FA94B50}"/>
              </a:ext>
            </a:extLst>
          </p:cNvPr>
          <p:cNvSpPr>
            <a:spLocks noGrp="1"/>
          </p:cNvSpPr>
          <p:nvPr>
            <p:ph idx="1"/>
          </p:nvPr>
        </p:nvSpPr>
        <p:spPr/>
        <p:txBody>
          <a:bodyPr>
            <a:normAutofit/>
          </a:bodyPr>
          <a:lstStyle/>
          <a:p>
            <a:pPr marL="0" indent="0">
              <a:lnSpc>
                <a:spcPct val="107000"/>
              </a:lnSpc>
              <a:spcAft>
                <a:spcPts val="800"/>
              </a:spcAft>
              <a:buNone/>
            </a:pPr>
            <a:r>
              <a:rPr lang="en-SG" sz="1800" b="1" dirty="0">
                <a:effectLst/>
                <a:latin typeface="Times New Roman" panose="02020603050405020304" pitchFamily="18" charset="0"/>
                <a:ea typeface="Times New Roman" panose="02020603050405020304" pitchFamily="18" charset="0"/>
                <a:cs typeface="Times New Roman" panose="02020603050405020304" pitchFamily="18" charset="0"/>
              </a:rPr>
              <a:t>1. Sai </a:t>
            </a:r>
            <a:r>
              <a:rPr lang="en-SG"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SG" sz="1800" b="1"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SG" sz="1800" b="1"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SG"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SG"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CCCD </a:t>
            </a:r>
            <a:endParaRPr lang="en-SG"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Nhầm</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SG"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b="1"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SG"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b="1"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SG"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(CCCD,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sổ</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800" dirty="0" err="1">
                <a:effectLst/>
                <a:latin typeface="Times New Roman" panose="02020603050405020304" pitchFamily="18" charset="0"/>
                <a:ea typeface="Times New Roman" panose="02020603050405020304" pitchFamily="18" charset="0"/>
                <a:cs typeface="Times New Roman" panose="02020603050405020304" pitchFamily="18" charset="0"/>
              </a:rPr>
              <a:t>cũ</a:t>
            </a:r>
            <a:r>
              <a:rPr lang="en-SG"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SG" b="1" dirty="0">
                <a:latin typeface="Times New Roman" panose="02020603050405020304" pitchFamily="18" charset="0"/>
                <a:cs typeface="Times New Roman" panose="02020603050405020304" pitchFamily="18" charset="0"/>
              </a:rPr>
              <a:t>2. </a:t>
            </a:r>
            <a:r>
              <a:rPr lang="en-SG" b="1" dirty="0" err="1">
                <a:latin typeface="Times New Roman" panose="02020603050405020304" pitchFamily="18" charset="0"/>
                <a:cs typeface="Times New Roman" panose="02020603050405020304" pitchFamily="18" charset="0"/>
              </a:rPr>
              <a:t>Không</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xác</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định</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đúng</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loại</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trích</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lục</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cần</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xin</a:t>
            </a:r>
            <a:endParaRPr lang="en-SG"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SG" dirty="0" err="1">
                <a:latin typeface="Times New Roman" panose="02020603050405020304" pitchFamily="18" charset="0"/>
                <a:cs typeface="Times New Roman" panose="02020603050405020304" pitchFamily="18" charset="0"/>
              </a:rPr>
              <a:t>Nhầm</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giữa</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trích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lục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khai</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sinh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kết</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hôn</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khai</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tử</a:t>
            </a:r>
            <a:r>
              <a:rPr lang="en-SG" dirty="0">
                <a:latin typeface="Times New Roman" panose="02020603050405020304" pitchFamily="18" charset="0"/>
                <a:cs typeface="Times New Roman" panose="02020603050405020304" pitchFamily="18" charset="0"/>
              </a:rPr>
              <a:t> </a:t>
            </a:r>
          </a:p>
          <a:p>
            <a:pPr marL="0" indent="0">
              <a:buNone/>
            </a:pPr>
            <a:r>
              <a:rPr lang="en-SG" b="1" dirty="0" err="1">
                <a:latin typeface="Times New Roman" panose="02020603050405020304" pitchFamily="18" charset="0"/>
                <a:cs typeface="Times New Roman" panose="02020603050405020304" pitchFamily="18" charset="0"/>
              </a:rPr>
              <a:t>Khắc</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phục</a:t>
            </a:r>
            <a:r>
              <a:rPr lang="en-SG" b="1" dirty="0">
                <a:latin typeface="Times New Roman" panose="02020603050405020304" pitchFamily="18" charset="0"/>
                <a:cs typeface="Times New Roman" panose="02020603050405020304" pitchFamily="18" charset="0"/>
              </a:rPr>
              <a:t>:</a:t>
            </a:r>
            <a:br>
              <a:rPr lang="en-SG" dirty="0">
                <a:latin typeface="Times New Roman" panose="02020603050405020304" pitchFamily="18" charset="0"/>
                <a:cs typeface="Times New Roman" panose="02020603050405020304" pitchFamily="18" charset="0"/>
              </a:rPr>
            </a:br>
            <a:r>
              <a:rPr lang="en-SG" dirty="0" err="1">
                <a:latin typeface="Times New Roman" panose="02020603050405020304" pitchFamily="18" charset="0"/>
                <a:cs typeface="Times New Roman" panose="02020603050405020304" pitchFamily="18" charset="0"/>
              </a:rPr>
              <a:t>Xác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định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rõ</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nhu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cầu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cấp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bản</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sao</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tích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lục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hộ</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tịch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là</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bản</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sao</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giấy</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khai</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sinh</a:t>
            </a:r>
            <a:r>
              <a:rPr lang="en-SG" dirty="0">
                <a:latin typeface="Times New Roman" panose="02020603050405020304" pitchFamily="18" charset="0"/>
                <a:cs typeface="Times New Roman" panose="02020603050405020304" pitchFamily="18" charset="0"/>
              </a:rPr>
              <a:t> hay </a:t>
            </a:r>
            <a:r>
              <a:rPr lang="en-SG" dirty="0" err="1">
                <a:latin typeface="Times New Roman" panose="02020603050405020304" pitchFamily="18" charset="0"/>
                <a:cs typeface="Times New Roman" panose="02020603050405020304" pitchFamily="18" charset="0"/>
              </a:rPr>
              <a:t>trích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lục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khai</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tử</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kết</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hôn</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để</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nộp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đúng</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thủ</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tục</a:t>
            </a:r>
            <a:endParaRPr lang="en-SG" dirty="0">
              <a:latin typeface="Times New Roman" panose="02020603050405020304" pitchFamily="18" charset="0"/>
              <a:cs typeface="Times New Roman" panose="02020603050405020304" pitchFamily="18" charset="0"/>
            </a:endParaRPr>
          </a:p>
          <a:p>
            <a:pPr marL="0" indent="0">
              <a:buNone/>
            </a:pPr>
            <a:endParaRPr lang="en-SG" dirty="0"/>
          </a:p>
        </p:txBody>
      </p:sp>
    </p:spTree>
    <p:extLst>
      <p:ext uri="{BB962C8B-B14F-4D97-AF65-F5344CB8AC3E}">
        <p14:creationId xmlns:p14="http://schemas.microsoft.com/office/powerpoint/2010/main" val="187556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D357-0D69-4CB7-81F5-A4E4AD743F26}"/>
              </a:ext>
            </a:extLst>
          </p:cNvPr>
          <p:cNvSpPr>
            <a:spLocks noGrp="1"/>
          </p:cNvSpPr>
          <p:nvPr>
            <p:ph type="title"/>
          </p:nvPr>
        </p:nvSpPr>
        <p:spPr/>
        <p:txBody>
          <a:bodyPr>
            <a:normAutofit fontScale="90000"/>
          </a:bodyPr>
          <a:lstStyle/>
          <a:p>
            <a:r>
              <a:rPr lang="en-US" sz="3600" dirty="0">
                <a:latin typeface="Times New Roman" panose="02020603050405020304" pitchFamily="18" charset="0"/>
                <a:cs typeface="Times New Roman" panose="02020603050405020304" pitchFamily="18" charset="0"/>
              </a:rPr>
              <a:t>1.2.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endParaRPr lang="en-S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B240B7-DEDE-4F1B-9B4F-510B7D0B7BF5}"/>
              </a:ext>
            </a:extLst>
          </p:cNvPr>
          <p:cNvSpPr>
            <a:spLocks noGrp="1"/>
          </p:cNvSpPr>
          <p:nvPr>
            <p:ph idx="1"/>
          </p:nvPr>
        </p:nvSpPr>
        <p:spPr/>
        <p:txBody>
          <a:bodyPr/>
          <a:lstStyle/>
          <a:p>
            <a:pPr marL="0" indent="0">
              <a:buNone/>
            </a:pPr>
            <a:r>
              <a:rPr lang="vi-VN" b="1" dirty="0">
                <a:latin typeface="Times New Roman" panose="02020603050405020304" pitchFamily="18" charset="0"/>
                <a:cs typeface="Times New Roman" panose="02020603050405020304" pitchFamily="18" charset="0"/>
              </a:rPr>
              <a:t>3. Thiếu giấy tờ kèm theo</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Không nộp CCCD hoặc giấy tờ chứng minh quan hệ</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endParaRPr lang="vi-V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Thiếu giấy ủy quyền (nếu đi làm thay) </a:t>
            </a:r>
          </a:p>
          <a:p>
            <a:pPr marL="0" indent="0">
              <a:buNone/>
            </a:pPr>
            <a:r>
              <a:rPr lang="en-SG"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Khắc phục:</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Chuẩn bị đầy đủ:</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CCCD người yêu cầu </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Giấy tờ chứng minh quan hệ (nếu không phải chính chủ) </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Văn bản ủy quyền hợp lệ</a:t>
            </a:r>
          </a:p>
          <a:p>
            <a:pPr marL="0" indent="0">
              <a:buNone/>
            </a:pPr>
            <a:endParaRPr lang="en-SG" dirty="0"/>
          </a:p>
        </p:txBody>
      </p:sp>
    </p:spTree>
    <p:extLst>
      <p:ext uri="{BB962C8B-B14F-4D97-AF65-F5344CB8AC3E}">
        <p14:creationId xmlns:p14="http://schemas.microsoft.com/office/powerpoint/2010/main" val="375897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294C-3564-4C6E-836B-E769EFAD24CC}"/>
              </a:ext>
            </a:extLst>
          </p:cNvPr>
          <p:cNvSpPr>
            <a:spLocks noGrp="1"/>
          </p:cNvSpPr>
          <p:nvPr>
            <p:ph type="title"/>
          </p:nvPr>
        </p:nvSpPr>
        <p:spPr>
          <a:xfrm>
            <a:off x="612647" y="548640"/>
            <a:ext cx="11460819" cy="485833"/>
          </a:xfrm>
        </p:spPr>
        <p:txBody>
          <a:bodyPr>
            <a:normAutofit fontScale="90000"/>
          </a:bodyPr>
          <a:lstStyle/>
          <a:p>
            <a:r>
              <a:rPr lang="en-US" sz="2000" dirty="0">
                <a:latin typeface="Times New Roman" panose="02020603050405020304" pitchFamily="18" charset="0"/>
                <a:cs typeface="Times New Roman" panose="02020603050405020304" pitchFamily="18" charset="0"/>
              </a:rPr>
              <a:t>1.2.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endParaRPr lang="en-SG" sz="2000" dirty="0"/>
          </a:p>
        </p:txBody>
      </p:sp>
      <p:pic>
        <p:nvPicPr>
          <p:cNvPr id="5" name="Content Placeholder 4">
            <a:extLst>
              <a:ext uri="{FF2B5EF4-FFF2-40B4-BE49-F238E27FC236}">
                <a16:creationId xmlns:a16="http://schemas.microsoft.com/office/drawing/2014/main" id="{C3EA324E-D4D0-4904-A3AE-18A0F7607E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1" y="950913"/>
            <a:ext cx="5375563" cy="5680796"/>
          </a:xfrm>
        </p:spPr>
      </p:pic>
    </p:spTree>
    <p:extLst>
      <p:ext uri="{BB962C8B-B14F-4D97-AF65-F5344CB8AC3E}">
        <p14:creationId xmlns:p14="http://schemas.microsoft.com/office/powerpoint/2010/main" val="3282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E01D-E186-4A62-B7DB-0E5F755EE894}"/>
              </a:ext>
            </a:extLst>
          </p:cNvPr>
          <p:cNvSpPr>
            <a:spLocks noGrp="1"/>
          </p:cNvSpPr>
          <p:nvPr>
            <p:ph type="title"/>
          </p:nvPr>
        </p:nvSpPr>
        <p:spPr/>
        <p:txBody>
          <a:bodyPr>
            <a:normAutofit/>
          </a:bodyPr>
          <a:lstStyle/>
          <a:p>
            <a:pPr algn="ctr"/>
            <a:r>
              <a:rPr lang="en-US" sz="2000" dirty="0">
                <a:latin typeface="Times New Roman" panose="02020603050405020304" pitchFamily="18" charset="0"/>
                <a:cs typeface="Times New Roman" panose="02020603050405020304" pitchFamily="18" charset="0"/>
              </a:rPr>
              <a:t>BIÊN SOẠN: </a:t>
            </a:r>
            <a:r>
              <a:rPr lang="vi-VN" sz="2000" dirty="0">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Huyền</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Viễn</a:t>
            </a:r>
            <a:endParaRPr lang="en-SG"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8C5030-CAC9-418E-8D51-B3E29E60E73E}"/>
              </a:ext>
            </a:extLst>
          </p:cNvPr>
          <p:cNvSpPr>
            <a:spLocks noGrp="1"/>
          </p:cNvSpPr>
          <p:nvPr>
            <p:ph idx="1"/>
          </p:nvPr>
        </p:nvSpPr>
        <p:spPr/>
        <p:txBody>
          <a:bodyPr>
            <a:normAutofit fontScale="25000" lnSpcReduction="20000"/>
          </a:bodyPr>
          <a:lstStyle/>
          <a:p>
            <a:pPr marL="0" indent="0" algn="ctr">
              <a:buNone/>
            </a:pPr>
            <a:r>
              <a:rPr lang="vi-VN" sz="11200" b="1" dirty="0">
                <a:latin typeface="Times New Roman" panose="02020603050405020304" pitchFamily="18" charset="0"/>
                <a:cs typeface="Times New Roman" panose="02020603050405020304" pitchFamily="18" charset="0"/>
              </a:rPr>
              <a:t>Giới thiệu tiện ích của sổ tay</a:t>
            </a:r>
          </a:p>
          <a:p>
            <a:pPr marL="0" indent="0" algn="ctr">
              <a:buNone/>
            </a:pPr>
            <a:r>
              <a:rPr lang="vi-VN" sz="7200" dirty="0">
                <a:latin typeface="Times New Roman" panose="02020603050405020304" pitchFamily="18" charset="0"/>
                <a:cs typeface="Times New Roman" panose="02020603050405020304" pitchFamily="18" charset="0"/>
              </a:rPr>
              <a:t>Sổ tay tổng hợp các lỗi phổ biến khiến hồ sơ thủ tục hành chính bị trả lại trong quá trình tiếp nhận và giải quyết. Nội dung được trình bày rõ ràng, dễ tra cứu, bám sát thực tế tại </a:t>
            </a:r>
            <a:r>
              <a:rPr lang="en-US" sz="7200" dirty="0" err="1">
                <a:latin typeface="Times New Roman" panose="02020603050405020304" pitchFamily="18" charset="0"/>
                <a:cs typeface="Times New Roman" panose="02020603050405020304" pitchFamily="18" charset="0"/>
              </a:rPr>
              <a:t>Trung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tâm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phục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vụ</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hành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chính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công</a:t>
            </a:r>
            <a:endParaRPr lang="vi-VN" sz="7200" dirty="0">
              <a:latin typeface="Times New Roman" panose="02020603050405020304" pitchFamily="18" charset="0"/>
              <a:cs typeface="Times New Roman" panose="02020603050405020304" pitchFamily="18" charset="0"/>
            </a:endParaRPr>
          </a:p>
          <a:p>
            <a:r>
              <a:rPr lang="vi-VN" sz="6000" b="1" dirty="0">
                <a:latin typeface="Times New Roman" panose="02020603050405020304" pitchFamily="18" charset="0"/>
                <a:cs typeface="Times New Roman" panose="02020603050405020304" pitchFamily="18" charset="0"/>
              </a:rPr>
              <a:t>1. Đối với người dân, tổ chức:</a:t>
            </a:r>
            <a:endParaRPr lang="vi-VN" sz="6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6000" dirty="0">
                <a:latin typeface="Times New Roman" panose="02020603050405020304" pitchFamily="18" charset="0"/>
                <a:cs typeface="Times New Roman" panose="02020603050405020304" pitchFamily="18" charset="0"/>
              </a:rPr>
              <a:t>Giúp nhận biết trước các lỗi thường gặp như: thiếu giấy tờ, sai thông tin, chưa đúng mẫu biểu…</a:t>
            </a:r>
          </a:p>
          <a:p>
            <a:pPr>
              <a:buFont typeface="Arial" panose="020B0604020202020204" pitchFamily="34" charset="0"/>
              <a:buChar char="•"/>
            </a:pPr>
            <a:r>
              <a:rPr lang="vi-VN" sz="6000" dirty="0">
                <a:latin typeface="Times New Roman" panose="02020603050405020304" pitchFamily="18" charset="0"/>
                <a:cs typeface="Times New Roman" panose="02020603050405020304" pitchFamily="18" charset="0"/>
              </a:rPr>
              <a:t>Hạn chế việc đi lại nhiều lần do hồ sơ bị trả.</a:t>
            </a:r>
          </a:p>
          <a:p>
            <a:pPr>
              <a:buFont typeface="Arial" panose="020B0604020202020204" pitchFamily="34" charset="0"/>
              <a:buChar char="•"/>
            </a:pPr>
            <a:r>
              <a:rPr lang="vi-VN" sz="6000" dirty="0">
                <a:latin typeface="Times New Roman" panose="02020603050405020304" pitchFamily="18" charset="0"/>
                <a:cs typeface="Times New Roman" panose="02020603050405020304" pitchFamily="18" charset="0"/>
              </a:rPr>
              <a:t>Tăng khả năng chuẩn bị hồ sơ đúng ngay từ lần nộp đầu tiên.</a:t>
            </a:r>
          </a:p>
          <a:p>
            <a:r>
              <a:rPr lang="vi-VN" sz="6000" b="1" dirty="0">
                <a:latin typeface="Times New Roman" panose="02020603050405020304" pitchFamily="18" charset="0"/>
                <a:cs typeface="Times New Roman" panose="02020603050405020304" pitchFamily="18" charset="0"/>
              </a:rPr>
              <a:t>2. Đối với cán bộ, công chức:</a:t>
            </a:r>
            <a:endParaRPr lang="vi-VN" sz="6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6000" dirty="0">
                <a:latin typeface="Times New Roman" panose="02020603050405020304" pitchFamily="18" charset="0"/>
                <a:cs typeface="Times New Roman" panose="02020603050405020304" pitchFamily="18" charset="0"/>
              </a:rPr>
              <a:t>Là tài liệu tham khảo nhanh trong quá trình tiếp nhận, kiểm tra hồ sơ.</a:t>
            </a:r>
          </a:p>
          <a:p>
            <a:pPr>
              <a:buFont typeface="Arial" panose="020B0604020202020204" pitchFamily="34" charset="0"/>
              <a:buChar char="•"/>
            </a:pPr>
            <a:r>
              <a:rPr lang="vi-VN" sz="6000" dirty="0">
                <a:latin typeface="Times New Roman" panose="02020603050405020304" pitchFamily="18" charset="0"/>
                <a:cs typeface="Times New Roman" panose="02020603050405020304" pitchFamily="18" charset="0"/>
              </a:rPr>
              <a:t>Thống nhất cách hướng dẫn, hạn chế tình trạng hướng dẫn không đồng bộ.</a:t>
            </a:r>
          </a:p>
          <a:p>
            <a:pPr>
              <a:buFont typeface="Arial" panose="020B0604020202020204" pitchFamily="34" charset="0"/>
              <a:buChar char="•"/>
            </a:pPr>
            <a:r>
              <a:rPr lang="vi-VN" sz="6000" dirty="0">
                <a:latin typeface="Times New Roman" panose="02020603050405020304" pitchFamily="18" charset="0"/>
                <a:cs typeface="Times New Roman" panose="02020603050405020304" pitchFamily="18" charset="0"/>
              </a:rPr>
              <a:t>Nâng cao chất lượng phục vụ, giảm tỷ lệ hồ sơ bị trả.</a:t>
            </a:r>
          </a:p>
          <a:p>
            <a:endParaRPr lang="en-SG" dirty="0"/>
          </a:p>
        </p:txBody>
      </p:sp>
    </p:spTree>
    <p:extLst>
      <p:ext uri="{BB962C8B-B14F-4D97-AF65-F5344CB8AC3E}">
        <p14:creationId xmlns:p14="http://schemas.microsoft.com/office/powerpoint/2010/main" val="210667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F850-ABD8-4A41-881B-07EAB6134CAA}"/>
              </a:ext>
            </a:extLst>
          </p:cNvPr>
          <p:cNvSpPr>
            <a:spLocks noGrp="1"/>
          </p:cNvSpPr>
          <p:nvPr>
            <p:ph type="title"/>
          </p:nvPr>
        </p:nvSpPr>
        <p:spPr/>
        <p:txBody>
          <a:bodyPr/>
          <a:lstStyle/>
          <a:p>
            <a:r>
              <a:rPr lang="vi-VN" sz="3600" b="1" dirty="0"/>
              <a:t>Giới thiệu tiện ích của sổ tay</a:t>
            </a:r>
            <a:r>
              <a:rPr lang="en-US" sz="3600" b="1" dirty="0"/>
              <a:t> (</a:t>
            </a:r>
            <a:r>
              <a:rPr lang="en-US" sz="3600" b="1" dirty="0" err="1"/>
              <a:t>tt</a:t>
            </a:r>
            <a:r>
              <a:rPr lang="en-US" sz="3600" b="1" dirty="0"/>
              <a:t>)</a:t>
            </a:r>
            <a:br>
              <a:rPr lang="vi-VN" sz="3600" b="1" dirty="0"/>
            </a:br>
            <a:endParaRPr lang="en-SG" dirty="0"/>
          </a:p>
        </p:txBody>
      </p:sp>
      <p:sp>
        <p:nvSpPr>
          <p:cNvPr id="3" name="Content Placeholder 2">
            <a:extLst>
              <a:ext uri="{FF2B5EF4-FFF2-40B4-BE49-F238E27FC236}">
                <a16:creationId xmlns:a16="http://schemas.microsoft.com/office/drawing/2014/main" id="{ACAA68D6-776C-4BFB-B29D-3EC18547265F}"/>
              </a:ext>
            </a:extLst>
          </p:cNvPr>
          <p:cNvSpPr>
            <a:spLocks noGrp="1"/>
          </p:cNvSpPr>
          <p:nvPr>
            <p:ph idx="1"/>
          </p:nvPr>
        </p:nvSpPr>
        <p:spPr/>
        <p:txBody>
          <a:bodyPr/>
          <a:lstStyle/>
          <a:p>
            <a:r>
              <a:rPr lang="vi-VN" sz="2000" b="1" dirty="0"/>
              <a:t>3. Đối với cơ quan hành chính:</a:t>
            </a:r>
            <a:endParaRPr lang="vi-VN" sz="2000" dirty="0"/>
          </a:p>
          <a:p>
            <a:pPr>
              <a:buFont typeface="Arial" panose="020B0604020202020204" pitchFamily="34" charset="0"/>
              <a:buChar char="•"/>
            </a:pPr>
            <a:r>
              <a:rPr lang="vi-VN" sz="2000" dirty="0"/>
              <a:t>Góp phần cải cách thủ tục hành chính, nâng cao sự hài lòng của người dân.</a:t>
            </a:r>
          </a:p>
          <a:p>
            <a:pPr>
              <a:buFont typeface="Arial" panose="020B0604020202020204" pitchFamily="34" charset="0"/>
              <a:buChar char="•"/>
            </a:pPr>
            <a:r>
              <a:rPr lang="vi-VN" sz="2000" dirty="0"/>
              <a:t>Giảm áp lực xử lý hồ sơ sai sót, tiết kiệm thời gian và nguồn lực.</a:t>
            </a:r>
          </a:p>
          <a:p>
            <a:pPr>
              <a:buFont typeface="Arial" panose="020B0604020202020204" pitchFamily="34" charset="0"/>
              <a:buChar char="•"/>
            </a:pPr>
            <a:r>
              <a:rPr lang="vi-VN" sz="2000" dirty="0"/>
              <a:t>Tăng tính minh bạch, công khai trong giải quyết thủ tục hành chính.</a:t>
            </a:r>
          </a:p>
          <a:p>
            <a:r>
              <a:rPr lang="vi-VN" sz="2000" b="1" dirty="0"/>
              <a:t>4. Tính tiện ích nổi bật:</a:t>
            </a:r>
            <a:endParaRPr lang="vi-VN" sz="2000" dirty="0"/>
          </a:p>
          <a:p>
            <a:pPr>
              <a:buFont typeface="Arial" panose="020B0604020202020204" pitchFamily="34" charset="0"/>
              <a:buChar char="•"/>
            </a:pPr>
            <a:r>
              <a:rPr lang="vi-VN" sz="2000" dirty="0"/>
              <a:t>Ngắn gọn, dễ hiểu, dễ áp dụng.</a:t>
            </a:r>
          </a:p>
          <a:p>
            <a:pPr>
              <a:buFont typeface="Arial" panose="020B0604020202020204" pitchFamily="34" charset="0"/>
              <a:buChar char="•"/>
            </a:pPr>
            <a:r>
              <a:rPr lang="vi-VN" sz="2000" dirty="0"/>
              <a:t>Có thể in thành sổ tay hoặc tích hợp dạng file điện tử, mã QR để tra cứu nhanh.</a:t>
            </a:r>
          </a:p>
          <a:p>
            <a:pPr>
              <a:buFont typeface="Arial" panose="020B0604020202020204" pitchFamily="34" charset="0"/>
              <a:buChar char="•"/>
            </a:pPr>
            <a:r>
              <a:rPr lang="vi-VN" sz="2000" dirty="0"/>
              <a:t>Cập nhật linh hoạt theo quy định mới.</a:t>
            </a:r>
          </a:p>
          <a:p>
            <a:pPr marL="0" indent="0">
              <a:buNone/>
            </a:pPr>
            <a:endParaRPr lang="en-SG" dirty="0"/>
          </a:p>
        </p:txBody>
      </p:sp>
    </p:spTree>
    <p:extLst>
      <p:ext uri="{BB962C8B-B14F-4D97-AF65-F5344CB8AC3E}">
        <p14:creationId xmlns:p14="http://schemas.microsoft.com/office/powerpoint/2010/main" val="59336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4A4B-2013-4E38-B927-C82384FCFFF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Lĩnh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tịch</a:t>
            </a:r>
            <a:endParaRPr lang="en-S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BB2DBA-9528-4DA5-87A1-533266788864}"/>
              </a:ext>
            </a:extLst>
          </p:cNvPr>
          <p:cNvSpPr>
            <a:spLocks noGrp="1"/>
          </p:cNvSpPr>
          <p:nvPr>
            <p:ph idx="1"/>
          </p:nvPr>
        </p:nvSpPr>
        <p:spPr>
          <a:xfrm>
            <a:off x="612647" y="1219200"/>
            <a:ext cx="10653579" cy="509016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500" b="1" dirty="0">
                <a:solidFill>
                  <a:schemeClr val="accent4">
                    <a:lumMod val="75000"/>
                  </a:schemeClr>
                </a:solidFill>
                <a:latin typeface="Times New Roman" panose="02020603050405020304" pitchFamily="18" charset="0"/>
                <a:cs typeface="Times New Roman" panose="02020603050405020304" pitchFamily="18" charset="0"/>
              </a:rPr>
              <a:t>1.1. </a:t>
            </a:r>
            <a:r>
              <a:rPr lang="vi-VN" sz="2500" b="1" dirty="0">
                <a:solidFill>
                  <a:schemeClr val="accent4">
                    <a:lumMod val="75000"/>
                  </a:schemeClr>
                </a:solidFill>
                <a:latin typeface="Times New Roman" panose="02020603050405020304" pitchFamily="18" charset="0"/>
                <a:cs typeface="Times New Roman" panose="02020603050405020304" pitchFamily="18" charset="0"/>
              </a:rPr>
              <a:t>các lỗi thường gặp khiến hồ sơ đăng ký khai sinh liên thông (khai sinh – thường trú – BHYT) bị trả lại</a:t>
            </a:r>
            <a:endParaRPr lang="en-US" sz="2500" b="1"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1.1.1</a:t>
            </a:r>
            <a:r>
              <a:rPr lang="vi-VN"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Lỗi về giấy tờ hồ sơ</a:t>
            </a:r>
          </a:p>
          <a:p>
            <a:pPr>
              <a:buFont typeface="Arial" panose="020B0604020202020204" pitchFamily="34" charset="0"/>
              <a:buChar char="•"/>
            </a:pPr>
            <a:r>
              <a:rPr lang="vi-VN"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Thiếu Giấy chứng sinh (hoặc giấy tờ thay thế hợp lệ).</a:t>
            </a:r>
          </a:p>
          <a:p>
            <a:pPr>
              <a:buFont typeface="Arial" panose="020B0604020202020204" pitchFamily="34" charset="0"/>
              <a:buChar char="•"/>
            </a:pPr>
            <a:r>
              <a:rPr lang="vi-VN"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Giấy chứng sinh bị rách, mờ, thông tin không rõ ràng.</a:t>
            </a:r>
          </a:p>
          <a:p>
            <a:pPr>
              <a:buFont typeface="Arial" panose="020B0604020202020204" pitchFamily="34" charset="0"/>
              <a:buChar char="•"/>
            </a:pPr>
            <a:r>
              <a:rPr lang="vi-VN"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Không nộp kèm CMND/CCCD của cha/mẹ để đối chiếu.</a:t>
            </a:r>
          </a:p>
          <a:p>
            <a:pPr>
              <a:buFont typeface="Arial" panose="020B0604020202020204" pitchFamily="34" charset="0"/>
              <a:buChar char="•"/>
            </a:pPr>
            <a:r>
              <a:rPr lang="vi-VN"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Thiếu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Thông</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tin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hộ</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làm</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thủ</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tục</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liên</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thông</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đăng</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thường</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trú</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a:t>
            </a:r>
            <a:r>
              <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trẻ</a:t>
            </a:r>
            <a:endParaRPr lang="vi-VN"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Thiếu giấy tờ chứng minh quan hệ hôn nhân (trường hợp cần xác định cha, mẹ)</a:t>
            </a:r>
            <a:endParaRPr lang="en-US" sz="2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None/>
            </a:pPr>
            <a:endParaRPr lang="en-SG" dirty="0"/>
          </a:p>
        </p:txBody>
      </p:sp>
    </p:spTree>
    <p:extLst>
      <p:ext uri="{BB962C8B-B14F-4D97-AF65-F5344CB8AC3E}">
        <p14:creationId xmlns:p14="http://schemas.microsoft.com/office/powerpoint/2010/main" val="93381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A9B6-162B-49B2-BA8A-461DD985185B}"/>
              </a:ext>
            </a:extLst>
          </p:cNvPr>
          <p:cNvSpPr>
            <a:spLocks noGrp="1"/>
          </p:cNvSpPr>
          <p:nvPr>
            <p:ph type="title"/>
          </p:nvPr>
        </p:nvSpPr>
        <p:spPr/>
        <p:txBody>
          <a:bodyPr>
            <a:normAutofit fontScale="90000"/>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1.1. </a:t>
            </a:r>
            <a:r>
              <a:rPr lang="vi-VN" b="1" dirty="0">
                <a:solidFill>
                  <a:schemeClr val="accent4">
                    <a:lumMod val="75000"/>
                  </a:schemeClr>
                </a:solidFill>
                <a:latin typeface="Times New Roman" panose="02020603050405020304" pitchFamily="18" charset="0"/>
                <a:cs typeface="Times New Roman" panose="02020603050405020304" pitchFamily="18" charset="0"/>
              </a:rPr>
              <a:t>các lỗi thường gặp khiến hồ sơ đăng ký khai sinh liên thông (khai sinh – thường trú – BHYT) bị trả lại</a:t>
            </a:r>
            <a:br>
              <a:rPr lang="en-US" b="1" dirty="0">
                <a:solidFill>
                  <a:schemeClr val="accent4">
                    <a:lumMod val="75000"/>
                  </a:schemeClr>
                </a:solidFill>
                <a:latin typeface="Times New Roman" panose="02020603050405020304" pitchFamily="18" charset="0"/>
                <a:cs typeface="Times New Roman" panose="02020603050405020304" pitchFamily="18" charset="0"/>
              </a:rPr>
            </a:br>
            <a:endParaRPr lang="en-SG" dirty="0"/>
          </a:p>
        </p:txBody>
      </p:sp>
      <p:sp>
        <p:nvSpPr>
          <p:cNvPr id="3" name="Content Placeholder 2">
            <a:extLst>
              <a:ext uri="{FF2B5EF4-FFF2-40B4-BE49-F238E27FC236}">
                <a16:creationId xmlns:a16="http://schemas.microsoft.com/office/drawing/2014/main" id="{0CF18467-33C9-453E-B49A-266F7F3CA76D}"/>
              </a:ext>
            </a:extLst>
          </p:cNvPr>
          <p:cNvSpPr>
            <a:spLocks noGrp="1"/>
          </p:cNvSpPr>
          <p:nvPr>
            <p:ph idx="1"/>
          </p:nvPr>
        </p:nvSpPr>
        <p:spPr/>
        <p:txBody>
          <a:bodyPr>
            <a:noAutofit/>
          </a:bodyPr>
          <a:lstStyle/>
          <a:p>
            <a:pPr algn="just">
              <a:buFont typeface="Arial" panose="020B0604020202020204" pitchFamily="34" charset="0"/>
              <a:buChar char="•"/>
            </a:pP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Công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dân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đã</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đăng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kết</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hôn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chưa</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liên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hệ</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công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an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nơi</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đăng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ký</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thường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trú</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để</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cập</a:t>
            </a:r>
            <a:endPar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nhật</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thông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tin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về</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tình</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trạng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hôn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trên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cơ</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sở</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dữ</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liệu</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dân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cư</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quốc</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gia</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a:p>
            <a:pPr marL="0" indent="0" algn="just">
              <a:buNone/>
            </a:pP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Hướng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dẫn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công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dân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kiểm</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tình</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trạng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hôn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trên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Vneid</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đơn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giản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a:p>
            <a:pPr marL="0" indent="0" algn="just">
              <a:buNone/>
            </a:pP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trình</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sau</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Mở</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ứng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VNEID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trên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điện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thoại</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=&gt;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đăng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nhập</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Thẻ</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căn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cước</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/CCCD =&gt;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Căn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cước</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điện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tử</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=&gt;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Thông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tin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gia</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đình</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người</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đại</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diện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hợp</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pháp</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người</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đại</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diện</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kiểm</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thông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tin </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vợ</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26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chồng</a:t>
            </a: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SG" sz="2600" dirty="0"/>
          </a:p>
        </p:txBody>
      </p:sp>
    </p:spTree>
    <p:extLst>
      <p:ext uri="{BB962C8B-B14F-4D97-AF65-F5344CB8AC3E}">
        <p14:creationId xmlns:p14="http://schemas.microsoft.com/office/powerpoint/2010/main" val="298525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8FA-A7C0-446D-A22A-DEBEA6C28207}"/>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a:t>
            </a:r>
            <a:endParaRPr lang="en-SG"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253A6BA6-F626-4C3F-9B73-86E624DEDA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2131" y="1716723"/>
            <a:ext cx="2694269" cy="4592637"/>
          </a:xfrm>
        </p:spPr>
      </p:pic>
      <p:pic>
        <p:nvPicPr>
          <p:cNvPr id="7" name="Picture 6">
            <a:extLst>
              <a:ext uri="{FF2B5EF4-FFF2-40B4-BE49-F238E27FC236}">
                <a16:creationId xmlns:a16="http://schemas.microsoft.com/office/drawing/2014/main" id="{4EF56E8C-861B-41BD-B604-8152E1E4E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9" y="1716723"/>
            <a:ext cx="2016252" cy="4737100"/>
          </a:xfrm>
          <a:prstGeom prst="rect">
            <a:avLst/>
          </a:prstGeom>
        </p:spPr>
      </p:pic>
      <p:pic>
        <p:nvPicPr>
          <p:cNvPr id="9" name="Picture 8">
            <a:extLst>
              <a:ext uri="{FF2B5EF4-FFF2-40B4-BE49-F238E27FC236}">
                <a16:creationId xmlns:a16="http://schemas.microsoft.com/office/drawing/2014/main" id="{21858B2C-E11A-49F8-B3AB-93CB7CAF5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901" y="1716722"/>
            <a:ext cx="2362199" cy="5034871"/>
          </a:xfrm>
          <a:prstGeom prst="rect">
            <a:avLst/>
          </a:prstGeom>
        </p:spPr>
      </p:pic>
      <p:pic>
        <p:nvPicPr>
          <p:cNvPr id="11" name="Picture 10">
            <a:extLst>
              <a:ext uri="{FF2B5EF4-FFF2-40B4-BE49-F238E27FC236}">
                <a16:creationId xmlns:a16="http://schemas.microsoft.com/office/drawing/2014/main" id="{923D578B-88A3-438F-A17C-A83FAFD12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1" y="1716721"/>
            <a:ext cx="2124094" cy="5090479"/>
          </a:xfrm>
          <a:prstGeom prst="rect">
            <a:avLst/>
          </a:prstGeom>
        </p:spPr>
      </p:pic>
      <p:pic>
        <p:nvPicPr>
          <p:cNvPr id="13" name="Picture 12">
            <a:extLst>
              <a:ext uri="{FF2B5EF4-FFF2-40B4-BE49-F238E27FC236}">
                <a16:creationId xmlns:a16="http://schemas.microsoft.com/office/drawing/2014/main" id="{07C05DCE-A530-44CF-9FC9-1507128C2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5195" y="1716722"/>
            <a:ext cx="2124094" cy="5158257"/>
          </a:xfrm>
          <a:prstGeom prst="rect">
            <a:avLst/>
          </a:prstGeom>
        </p:spPr>
      </p:pic>
    </p:spTree>
    <p:extLst>
      <p:ext uri="{BB962C8B-B14F-4D97-AF65-F5344CB8AC3E}">
        <p14:creationId xmlns:p14="http://schemas.microsoft.com/office/powerpoint/2010/main" val="165907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4F96F-AD1E-4F70-A397-AA5ACFDC7129}"/>
              </a:ext>
            </a:extLst>
          </p:cNvPr>
          <p:cNvSpPr>
            <a:spLocks noGrp="1"/>
          </p:cNvSpPr>
          <p:nvPr>
            <p:ph type="title"/>
          </p:nvPr>
        </p:nvSpPr>
        <p:spPr/>
        <p:txBody>
          <a:bodyPr>
            <a:normAutofit fontScale="90000"/>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1.1. </a:t>
            </a:r>
            <a:r>
              <a:rPr lang="vi-VN" b="1" dirty="0">
                <a:solidFill>
                  <a:schemeClr val="accent4">
                    <a:lumMod val="75000"/>
                  </a:schemeClr>
                </a:solidFill>
                <a:latin typeface="Times New Roman" panose="02020603050405020304" pitchFamily="18" charset="0"/>
                <a:cs typeface="Times New Roman" panose="02020603050405020304" pitchFamily="18" charset="0"/>
              </a:rPr>
              <a:t>các lỗi thường gặp khiến hồ sơ đăng ký khai sinh liên thông (khai sinh – thường trú – BHYT) bị trả lại</a:t>
            </a:r>
            <a:r>
              <a:rPr lang="en-US" b="1" dirty="0">
                <a:solidFill>
                  <a:schemeClr val="accent4">
                    <a:lumMod val="75000"/>
                  </a:schemeClr>
                </a:solidFill>
                <a:latin typeface="Times New Roman" panose="02020603050405020304" pitchFamily="18" charset="0"/>
                <a:cs typeface="Times New Roman" panose="02020603050405020304" pitchFamily="18" charset="0"/>
              </a:rPr>
              <a:t> (</a:t>
            </a:r>
            <a:r>
              <a:rPr lang="en-US" b="1" dirty="0" err="1">
                <a:solidFill>
                  <a:schemeClr val="accent4">
                    <a:lumMod val="75000"/>
                  </a:schemeClr>
                </a:solidFill>
                <a:latin typeface="Times New Roman" panose="02020603050405020304" pitchFamily="18" charset="0"/>
                <a:cs typeface="Times New Roman" panose="02020603050405020304" pitchFamily="18" charset="0"/>
              </a:rPr>
              <a:t>tt</a:t>
            </a:r>
            <a:r>
              <a:rPr lang="en-US" b="1" dirty="0">
                <a:solidFill>
                  <a:schemeClr val="accent4">
                    <a:lumMod val="75000"/>
                  </a:schemeClr>
                </a:solidFill>
                <a:latin typeface="Times New Roman" panose="02020603050405020304" pitchFamily="18" charset="0"/>
                <a:cs typeface="Times New Roman" panose="02020603050405020304" pitchFamily="18" charset="0"/>
              </a:rPr>
              <a:t>)</a:t>
            </a:r>
            <a:br>
              <a:rPr lang="en-US" b="1" dirty="0">
                <a:solidFill>
                  <a:schemeClr val="accent4">
                    <a:lumMod val="75000"/>
                  </a:schemeClr>
                </a:solidFill>
                <a:latin typeface="Times New Roman" panose="02020603050405020304" pitchFamily="18" charset="0"/>
                <a:cs typeface="Times New Roman" panose="02020603050405020304" pitchFamily="18" charset="0"/>
              </a:rPr>
            </a:br>
            <a:endParaRPr lang="en-SG" dirty="0"/>
          </a:p>
        </p:txBody>
      </p:sp>
      <p:sp>
        <p:nvSpPr>
          <p:cNvPr id="3" name="Content Placeholder 2">
            <a:extLst>
              <a:ext uri="{FF2B5EF4-FFF2-40B4-BE49-F238E27FC236}">
                <a16:creationId xmlns:a16="http://schemas.microsoft.com/office/drawing/2014/main" id="{A021231D-DB04-4CE1-8FD1-E0D10D25619C}"/>
              </a:ext>
            </a:extLst>
          </p:cNvPr>
          <p:cNvSpPr>
            <a:spLocks noGrp="1"/>
          </p:cNvSpPr>
          <p:nvPr>
            <p:ph idx="1"/>
          </p:nvPr>
        </p:nvSpPr>
        <p:spPr/>
        <p:txBody>
          <a:bodyPr>
            <a:normAutofit fontScale="85000" lnSpcReduction="10000"/>
          </a:bodyPr>
          <a:lstStyle/>
          <a:p>
            <a:pPr marL="0" indent="0">
              <a:buNone/>
            </a:pPr>
            <a:r>
              <a:rPr lang="en-US" b="1" dirty="0">
                <a:solidFill>
                  <a:schemeClr val="accent1">
                    <a:lumMod val="50000"/>
                  </a:schemeClr>
                </a:solidFill>
                <a:latin typeface="Times New Roman" panose="02020603050405020304" pitchFamily="18" charset="0"/>
                <a:cs typeface="Times New Roman" panose="02020603050405020304" pitchFamily="18" charset="0"/>
              </a:rPr>
              <a:t>1.1.2 </a:t>
            </a:r>
            <a:r>
              <a:rPr lang="vi-VN" b="1" dirty="0">
                <a:solidFill>
                  <a:schemeClr val="accent1">
                    <a:lumMod val="50000"/>
                  </a:schemeClr>
                </a:solidFill>
                <a:latin typeface="Times New Roman" panose="02020603050405020304" pitchFamily="18" charset="0"/>
                <a:cs typeface="Times New Roman" panose="02020603050405020304" pitchFamily="18" charset="0"/>
              </a:rPr>
              <a:t>Lỗi sai thông tin khai báo</a:t>
            </a:r>
          </a:p>
          <a:p>
            <a:pPr>
              <a:buFont typeface="Arial" panose="020B0604020202020204" pitchFamily="34" charset="0"/>
              <a:buChar char="•"/>
            </a:pPr>
            <a:r>
              <a:rPr lang="vi-VN" dirty="0">
                <a:solidFill>
                  <a:schemeClr val="accent1">
                    <a:lumMod val="50000"/>
                  </a:schemeClr>
                </a:solidFill>
                <a:latin typeface="Times New Roman" panose="02020603050405020304" pitchFamily="18" charset="0"/>
                <a:cs typeface="Times New Roman" panose="02020603050405020304" pitchFamily="18" charset="0"/>
              </a:rPr>
              <a:t>Ghi sai họ, tên, ngày tháng năm sinh của cha/mẹ so với giấy tờ tùy thân.</a:t>
            </a:r>
          </a:p>
          <a:p>
            <a:pPr>
              <a:buFont typeface="Arial" panose="020B0604020202020204" pitchFamily="34" charset="0"/>
              <a:buChar char="•"/>
            </a:pPr>
            <a:r>
              <a:rPr lang="vi-VN" dirty="0">
                <a:solidFill>
                  <a:schemeClr val="accent1">
                    <a:lumMod val="50000"/>
                  </a:schemeClr>
                </a:solidFill>
                <a:latin typeface="Times New Roman" panose="02020603050405020304" pitchFamily="18" charset="0"/>
                <a:cs typeface="Times New Roman" panose="02020603050405020304" pitchFamily="18" charset="0"/>
              </a:rPr>
              <a:t>Sai thông tin nơi sinh, quê quán của trẻ.</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r>
              <a:rPr lang="en-US" dirty="0" err="1">
                <a:solidFill>
                  <a:schemeClr val="accent1">
                    <a:lumMod val="50000"/>
                  </a:schemeClr>
                </a:solidFill>
                <a:latin typeface="Times New Roman" panose="02020603050405020304" pitchFamily="18" charset="0"/>
                <a:cs typeface="Times New Roman" panose="02020603050405020304" pitchFamily="18" charset="0"/>
              </a:rPr>
              <a:t>Ví</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dụ</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Quê</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của</a:t>
            </a:r>
            <a:r>
              <a:rPr lang="en-US" dirty="0">
                <a:solidFill>
                  <a:schemeClr val="accent1">
                    <a:lumMod val="50000"/>
                  </a:schemeClr>
                </a:solidFill>
                <a:latin typeface="Times New Roman" panose="02020603050405020304" pitchFamily="18" charset="0"/>
                <a:cs typeface="Times New Roman" panose="02020603050405020304" pitchFamily="18" charset="0"/>
              </a:rPr>
              <a:t> con </a:t>
            </a:r>
            <a:r>
              <a:rPr lang="en-US" dirty="0" err="1">
                <a:solidFill>
                  <a:schemeClr val="accent1">
                    <a:lumMod val="50000"/>
                  </a:schemeClr>
                </a:solidFill>
                <a:latin typeface="Times New Roman" panose="02020603050405020304" pitchFamily="18" charset="0"/>
                <a:cs typeface="Times New Roman" panose="02020603050405020304" pitchFamily="18" charset="0"/>
              </a:rPr>
              <a:t>là</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quê</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của</a:t>
            </a:r>
            <a:r>
              <a:rPr lang="en-US" dirty="0">
                <a:solidFill>
                  <a:schemeClr val="accent1">
                    <a:lumMod val="50000"/>
                  </a:schemeClr>
                </a:solidFill>
                <a:latin typeface="Times New Roman" panose="02020603050405020304" pitchFamily="18" charset="0"/>
                <a:cs typeface="Times New Roman" panose="02020603050405020304" pitchFamily="18" charset="0"/>
              </a:rPr>
              <a:t> cha, </a:t>
            </a:r>
            <a:r>
              <a:rPr lang="en-US" dirty="0" err="1">
                <a:solidFill>
                  <a:schemeClr val="accent1">
                    <a:lumMod val="50000"/>
                  </a:schemeClr>
                </a:solidFill>
                <a:latin typeface="Times New Roman" panose="02020603050405020304" pitchFamily="18" charset="0"/>
                <a:cs typeface="Times New Roman" panose="02020603050405020304" pitchFamily="18" charset="0"/>
              </a:rPr>
              <a:t>trường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hợp</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có</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thỏa</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thuận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quê</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giữa</a:t>
            </a:r>
            <a:r>
              <a:rPr lang="en-US" dirty="0">
                <a:solidFill>
                  <a:schemeClr val="accent1">
                    <a:lumMod val="50000"/>
                  </a:schemeClr>
                </a:solidFill>
                <a:latin typeface="Times New Roman" panose="02020603050405020304" pitchFamily="18" charset="0"/>
                <a:cs typeface="Times New Roman" panose="02020603050405020304" pitchFamily="18" charset="0"/>
              </a:rPr>
              <a:t> cha </a:t>
            </a:r>
            <a:r>
              <a:rPr lang="en-US" dirty="0" err="1">
                <a:solidFill>
                  <a:schemeClr val="accent1">
                    <a:lumMod val="50000"/>
                  </a:schemeClr>
                </a:solidFill>
                <a:latin typeface="Times New Roman" panose="02020603050405020304" pitchFamily="18" charset="0"/>
                <a:cs typeface="Times New Roman" panose="02020603050405020304" pitchFamily="18" charset="0"/>
              </a:rPr>
              <a:t>mẹ</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hoặc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theo</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phong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tục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tập</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nhiều</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công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dân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đang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hiểu</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sai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khái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niệm</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và</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điền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dirty="0">
                <a:solidFill>
                  <a:schemeClr val="accent1">
                    <a:lumMod val="50000"/>
                  </a:schemeClr>
                </a:solidFill>
                <a:latin typeface="Times New Roman" panose="02020603050405020304" pitchFamily="18" charset="0"/>
                <a:cs typeface="Times New Roman" panose="02020603050405020304" pitchFamily="18" charset="0"/>
              </a:rPr>
              <a:t> tin </a:t>
            </a:r>
            <a:r>
              <a:rPr lang="en-US" dirty="0" err="1">
                <a:solidFill>
                  <a:schemeClr val="accent1">
                    <a:lumMod val="50000"/>
                  </a:schemeClr>
                </a:solidFill>
                <a:latin typeface="Times New Roman" panose="02020603050405020304" pitchFamily="18" charset="0"/>
                <a:cs typeface="Times New Roman" panose="02020603050405020304" pitchFamily="18" charset="0"/>
              </a:rPr>
              <a:t>nơi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đang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thường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trú</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là</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quê</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của</a:t>
            </a:r>
            <a:r>
              <a:rPr lang="en-US" dirty="0">
                <a:solidFill>
                  <a:schemeClr val="accent1">
                    <a:lumMod val="50000"/>
                  </a:schemeClr>
                </a:solidFill>
                <a:latin typeface="Times New Roman" panose="02020603050405020304" pitchFamily="18" charset="0"/>
                <a:cs typeface="Times New Roman" panose="02020603050405020304" pitchFamily="18" charset="0"/>
              </a:rPr>
              <a:t> con </a:t>
            </a:r>
            <a:r>
              <a:rPr lang="en-US" dirty="0" err="1">
                <a:solidFill>
                  <a:schemeClr val="accent1">
                    <a:lumMod val="50000"/>
                  </a:schemeClr>
                </a:solidFill>
                <a:latin typeface="Times New Roman" panose="02020603050405020304" pitchFamily="18" charset="0"/>
                <a:cs typeface="Times New Roman" panose="02020603050405020304" pitchFamily="18" charset="0"/>
              </a:rPr>
              <a:t>nên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khai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sai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dirty="0">
                <a:solidFill>
                  <a:schemeClr val="accent1">
                    <a:lumMod val="50000"/>
                  </a:schemeClr>
                </a:solidFill>
                <a:latin typeface="Times New Roman" panose="02020603050405020304" pitchFamily="18" charset="0"/>
                <a:cs typeface="Times New Roman" panose="02020603050405020304" pitchFamily="18" charset="0"/>
              </a:rPr>
              <a:t> tin </a:t>
            </a:r>
            <a:r>
              <a:rPr lang="en-US" dirty="0" err="1">
                <a:solidFill>
                  <a:schemeClr val="accent1">
                    <a:lumMod val="50000"/>
                  </a:schemeClr>
                </a:solidFill>
                <a:latin typeface="Times New Roman" panose="02020603050405020304" pitchFamily="18" charset="0"/>
                <a:cs typeface="Times New Roman" panose="02020603050405020304" pitchFamily="18" charset="0"/>
              </a:rPr>
              <a:t>quê</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và</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dẫn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đến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không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tiếp</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nhận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hồ</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sơ</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khai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sinh</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cho</a:t>
            </a:r>
            <a:r>
              <a:rPr lang="en-US" dirty="0">
                <a:solidFill>
                  <a:schemeClr val="accent1">
                    <a:lumMod val="50000"/>
                  </a:schemeClr>
                </a:solidFill>
                <a:latin typeface="Times New Roman" panose="02020603050405020304" pitchFamily="18" charset="0"/>
                <a:cs typeface="Times New Roman" panose="02020603050405020304" pitchFamily="18" charset="0"/>
              </a:rPr>
              <a:t> con.</a:t>
            </a:r>
          </a:p>
          <a:p>
            <a:pPr marL="0" indent="0">
              <a:buNone/>
            </a:pPr>
            <a:r>
              <a:rPr lang="en-US"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tại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các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địa</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danh</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sau</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sáp</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nhập</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đã</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thay</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đổi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nếu</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công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dân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đã</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cập</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nhật</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định</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danh</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mức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độ</a:t>
            </a:r>
            <a:r>
              <a:rPr lang="en-US" dirty="0">
                <a:solidFill>
                  <a:schemeClr val="accent1">
                    <a:lumMod val="50000"/>
                  </a:schemeClr>
                </a:solidFill>
                <a:latin typeface="Times New Roman" panose="02020603050405020304" pitchFamily="18" charset="0"/>
                <a:cs typeface="Times New Roman" panose="02020603050405020304" pitchFamily="18" charset="0"/>
              </a:rPr>
              <a:t> 2 </a:t>
            </a:r>
            <a:r>
              <a:rPr lang="en-US" dirty="0" err="1">
                <a:solidFill>
                  <a:schemeClr val="accent1">
                    <a:lumMod val="50000"/>
                  </a:schemeClr>
                </a:solidFill>
                <a:latin typeface="Times New Roman" panose="02020603050405020304" pitchFamily="18" charset="0"/>
                <a:cs typeface="Times New Roman" panose="02020603050405020304" pitchFamily="18" charset="0"/>
              </a:rPr>
              <a:t>thì</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sẽ</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kiểm</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tra</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được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phần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dirty="0">
                <a:solidFill>
                  <a:schemeClr val="accent1">
                    <a:lumMod val="50000"/>
                  </a:schemeClr>
                </a:solidFill>
                <a:latin typeface="Times New Roman" panose="02020603050405020304" pitchFamily="18" charset="0"/>
                <a:cs typeface="Times New Roman" panose="02020603050405020304" pitchFamily="18" charset="0"/>
              </a:rPr>
              <a:t> tin </a:t>
            </a:r>
            <a:r>
              <a:rPr lang="en-US" dirty="0" err="1">
                <a:solidFill>
                  <a:schemeClr val="accent1">
                    <a:lumMod val="50000"/>
                  </a:schemeClr>
                </a:solidFill>
                <a:latin typeface="Times New Roman" panose="02020603050405020304" pitchFamily="18" charset="0"/>
                <a:cs typeface="Times New Roman" panose="02020603050405020304" pitchFamily="18" charset="0"/>
              </a:rPr>
              <a:t>quê</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mới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tại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mục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Căn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cước</a:t>
            </a:r>
            <a:r>
              <a:rPr lang="en-US" dirty="0">
                <a:solidFill>
                  <a:schemeClr val="accent1">
                    <a:lumMod val="50000"/>
                  </a:schemeClr>
                </a:solidFill>
                <a:latin typeface="Times New Roman" panose="02020603050405020304" pitchFamily="18" charset="0"/>
                <a:cs typeface="Times New Roman" panose="02020603050405020304" pitchFamily="18" charset="0"/>
              </a:rPr>
              <a:t>/</a:t>
            </a:r>
            <a:r>
              <a:rPr lang="en-US" dirty="0" err="1">
                <a:solidFill>
                  <a:schemeClr val="accent1">
                    <a:lumMod val="50000"/>
                  </a:schemeClr>
                </a:solidFill>
                <a:latin typeface="Times New Roman" panose="02020603050405020304" pitchFamily="18" charset="0"/>
                <a:cs typeface="Times New Roman" panose="02020603050405020304" pitchFamily="18" charset="0"/>
              </a:rPr>
              <a:t>Căn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cước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công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dân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điện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tử</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thuận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tiện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trong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việc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tra</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cứu</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quê</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mới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nhanh</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chóng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trong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việc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xác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định</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quê</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quán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đúng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của</a:t>
            </a:r>
            <a:r>
              <a:rPr lang="en-US" dirty="0">
                <a:solidFill>
                  <a:schemeClr val="accent1">
                    <a:lumMod val="50000"/>
                  </a:schemeClr>
                </a:solidFill>
                <a:latin typeface="Times New Roman" panose="02020603050405020304" pitchFamily="18" charset="0"/>
                <a:cs typeface="Times New Roman" panose="02020603050405020304" pitchFamily="18" charset="0"/>
              </a:rPr>
              <a:t> con, </a:t>
            </a:r>
            <a:r>
              <a:rPr lang="en-US" dirty="0" err="1">
                <a:solidFill>
                  <a:schemeClr val="accent1">
                    <a:lumMod val="50000"/>
                  </a:schemeClr>
                </a:solidFill>
                <a:latin typeface="Times New Roman" panose="02020603050405020304" pitchFamily="18" charset="0"/>
                <a:cs typeface="Times New Roman" panose="02020603050405020304" pitchFamily="18" charset="0"/>
              </a:rPr>
              <a:t>công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dân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vui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lòng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liên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hệ</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công</a:t>
            </a:r>
            <a:r>
              <a:rPr lang="en-US" dirty="0">
                <a:solidFill>
                  <a:schemeClr val="accent1">
                    <a:lumMod val="50000"/>
                  </a:schemeClr>
                </a:solidFill>
                <a:latin typeface="Times New Roman" panose="02020603050405020304" pitchFamily="18" charset="0"/>
                <a:cs typeface="Times New Roman" panose="02020603050405020304" pitchFamily="18" charset="0"/>
              </a:rPr>
              <a:t> an </a:t>
            </a:r>
            <a:r>
              <a:rPr lang="en-US" dirty="0" err="1">
                <a:solidFill>
                  <a:schemeClr val="accent1">
                    <a:lumMod val="50000"/>
                  </a:schemeClr>
                </a:solidFill>
                <a:latin typeface="Times New Roman" panose="02020603050405020304" pitchFamily="18" charset="0"/>
                <a:cs typeface="Times New Roman" panose="02020603050405020304" pitchFamily="18" charset="0"/>
              </a:rPr>
              <a:t>nơi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đăng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ký</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cư</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trú</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để</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được</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hỗ</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trợ</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cài</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định</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danh</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mức</a:t>
            </a:r>
            <a:r>
              <a:rPr lang="en-US" dirty="0">
                <a:solidFill>
                  <a:schemeClr val="accent1">
                    <a:lumMod val="50000"/>
                  </a:schemeClr>
                </a:solidFill>
                <a:latin typeface="Times New Roman" panose="02020603050405020304" pitchFamily="18" charset="0"/>
                <a:cs typeface="Times New Roman" panose="02020603050405020304" pitchFamily="18" charset="0"/>
              </a:rPr>
              <a:t> 2 </a:t>
            </a:r>
            <a:r>
              <a:rPr lang="en-US" dirty="0" err="1">
                <a:solidFill>
                  <a:schemeClr val="accent1">
                    <a:lumMod val="50000"/>
                  </a:schemeClr>
                </a:solidFill>
                <a:latin typeface="Times New Roman" panose="02020603050405020304" pitchFamily="18" charset="0"/>
                <a:cs typeface="Times New Roman" panose="02020603050405020304" pitchFamily="18" charset="0"/>
              </a:rPr>
              <a:t>để</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đảm</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bảo</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quyền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và</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nghĩa</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vụ</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công</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dân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của</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mình</a:t>
            </a:r>
            <a:r>
              <a:rPr lang="en-US" dirty="0">
                <a:solidFill>
                  <a:schemeClr val="accent1">
                    <a:lumMod val="50000"/>
                  </a:schemeClr>
                </a:solidFill>
                <a:latin typeface="Times New Roman" panose="02020603050405020304" pitchFamily="18" charset="0"/>
                <a:cs typeface="Times New Roman" panose="02020603050405020304" pitchFamily="18" charset="0"/>
              </a:rPr>
              <a:t>)</a:t>
            </a:r>
            <a:endParaRPr lang="vi-VN" dirty="0">
              <a:solidFill>
                <a:schemeClr val="accent1">
                  <a:lumMod val="50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dirty="0">
                <a:solidFill>
                  <a:schemeClr val="accent1">
                    <a:lumMod val="50000"/>
                  </a:schemeClr>
                </a:solidFill>
                <a:latin typeface="Times New Roman" panose="02020603050405020304" pitchFamily="18" charset="0"/>
                <a:cs typeface="Times New Roman" panose="02020603050405020304" pitchFamily="18" charset="0"/>
              </a:rPr>
              <a:t>Không thống nhất thông tin giữa giấy chứng sinh và tờ khai.</a:t>
            </a:r>
          </a:p>
          <a:p>
            <a:pPr>
              <a:buFont typeface="Arial" panose="020B0604020202020204" pitchFamily="34" charset="0"/>
              <a:buChar char="•"/>
            </a:pPr>
            <a:r>
              <a:rPr lang="vi-VN" dirty="0">
                <a:solidFill>
                  <a:schemeClr val="accent1">
                    <a:lumMod val="50000"/>
                  </a:schemeClr>
                </a:solidFill>
                <a:latin typeface="Times New Roman" panose="02020603050405020304" pitchFamily="18" charset="0"/>
                <a:cs typeface="Times New Roman" panose="02020603050405020304" pitchFamily="18" charset="0"/>
              </a:rPr>
              <a:t>Viết tắt, viết không dấu hoặc ghi không đầy đủ thông tin theo quy định.</a:t>
            </a:r>
          </a:p>
          <a:p>
            <a:pPr marL="0" indent="0">
              <a:buNone/>
            </a:pPr>
            <a:endParaRPr lang="en-SG" dirty="0"/>
          </a:p>
        </p:txBody>
      </p:sp>
    </p:spTree>
    <p:extLst>
      <p:ext uri="{BB962C8B-B14F-4D97-AF65-F5344CB8AC3E}">
        <p14:creationId xmlns:p14="http://schemas.microsoft.com/office/powerpoint/2010/main" val="222047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9276-44A6-420B-8871-2BD2C2364B2F}"/>
              </a:ext>
            </a:extLst>
          </p:cNvPr>
          <p:cNvSpPr>
            <a:spLocks noGrp="1"/>
          </p:cNvSpPr>
          <p:nvPr>
            <p:ph type="title"/>
          </p:nvPr>
        </p:nvSpPr>
        <p:spPr/>
        <p:txBody>
          <a:bodyPr>
            <a:normAutofit fontScale="90000"/>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1.1. </a:t>
            </a:r>
            <a:r>
              <a:rPr lang="vi-VN" b="1" dirty="0">
                <a:solidFill>
                  <a:schemeClr val="accent4">
                    <a:lumMod val="75000"/>
                  </a:schemeClr>
                </a:solidFill>
                <a:latin typeface="Times New Roman" panose="02020603050405020304" pitchFamily="18" charset="0"/>
                <a:cs typeface="Times New Roman" panose="02020603050405020304" pitchFamily="18" charset="0"/>
              </a:rPr>
              <a:t>các lỗi thường gặp khiến hồ sơ đăng ký khai sinh liên thông (khai sinh – thường trú – BHYT) bị trả lại</a:t>
            </a:r>
            <a:r>
              <a:rPr lang="en-US" b="1" dirty="0">
                <a:solidFill>
                  <a:schemeClr val="accent4">
                    <a:lumMod val="75000"/>
                  </a:schemeClr>
                </a:solidFill>
                <a:latin typeface="Times New Roman" panose="02020603050405020304" pitchFamily="18" charset="0"/>
                <a:cs typeface="Times New Roman" panose="02020603050405020304" pitchFamily="18" charset="0"/>
              </a:rPr>
              <a:t> (</a:t>
            </a:r>
            <a:r>
              <a:rPr lang="en-US" b="1" dirty="0" err="1">
                <a:solidFill>
                  <a:schemeClr val="accent4">
                    <a:lumMod val="75000"/>
                  </a:schemeClr>
                </a:solidFill>
                <a:latin typeface="Times New Roman" panose="02020603050405020304" pitchFamily="18" charset="0"/>
                <a:cs typeface="Times New Roman" panose="02020603050405020304" pitchFamily="18" charset="0"/>
              </a:rPr>
              <a:t>tt</a:t>
            </a:r>
            <a:r>
              <a:rPr lang="en-US" b="1" dirty="0">
                <a:solidFill>
                  <a:schemeClr val="accent4">
                    <a:lumMod val="75000"/>
                  </a:schemeClr>
                </a:solidFill>
                <a:latin typeface="Times New Roman" panose="02020603050405020304" pitchFamily="18" charset="0"/>
                <a:cs typeface="Times New Roman" panose="02020603050405020304" pitchFamily="18" charset="0"/>
              </a:rPr>
              <a:t>)</a:t>
            </a:r>
            <a:endParaRPr lang="en-SG" dirty="0"/>
          </a:p>
        </p:txBody>
      </p:sp>
      <p:sp>
        <p:nvSpPr>
          <p:cNvPr id="3" name="Content Placeholder 2">
            <a:extLst>
              <a:ext uri="{FF2B5EF4-FFF2-40B4-BE49-F238E27FC236}">
                <a16:creationId xmlns:a16="http://schemas.microsoft.com/office/drawing/2014/main" id="{F385BDBC-3265-4C76-9FE5-7AD0AF724EAF}"/>
              </a:ext>
            </a:extLst>
          </p:cNvPr>
          <p:cNvSpPr>
            <a:spLocks noGrp="1"/>
          </p:cNvSpPr>
          <p:nvPr>
            <p:ph idx="1"/>
          </p:nvPr>
        </p:nvSpPr>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1.1.3. </a:t>
            </a:r>
            <a:r>
              <a:rPr lang="vi-VN" b="1" dirty="0">
                <a:latin typeface="Times New Roman" panose="02020603050405020304" pitchFamily="18" charset="0"/>
                <a:cs typeface="Times New Roman" panose="02020603050405020304" pitchFamily="18" charset="0"/>
              </a:rPr>
              <a:t>Lỗi về biểu mẫu, tờ khai</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Sử dụng </a:t>
            </a:r>
            <a:r>
              <a:rPr lang="vi-VN" b="1" dirty="0">
                <a:latin typeface="Times New Roman" panose="02020603050405020304" pitchFamily="18" charset="0"/>
                <a:cs typeface="Times New Roman" panose="02020603050405020304" pitchFamily="18" charset="0"/>
              </a:rPr>
              <a:t>mẫu tờ khai cũ hoặc không đúng quy định</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04/2024/TT-BTP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a:t>
            </a:r>
            <a:r>
              <a:rPr lang="en-US" dirty="0">
                <a:latin typeface="Times New Roman" panose="02020603050405020304" pitchFamily="18" charset="0"/>
                <a:cs typeface="Times New Roman" panose="02020603050405020304" pitchFamily="18" charset="0"/>
              </a:rPr>
              <a:t>; </a:t>
            </a:r>
            <a:r>
              <a:rPr lang="vi-VN" b="1" i="0" dirty="0">
                <a:solidFill>
                  <a:srgbClr val="026896"/>
                </a:solidFill>
                <a:effectLst/>
                <a:latin typeface="Times New Roman" panose="02020603050405020304" pitchFamily="18" charset="0"/>
                <a:cs typeface="Times New Roman" panose="02020603050405020304" pitchFamily="18" charset="0"/>
              </a:rPr>
              <a:t>Mẫu CT01 Mẫu Tờ khai thay đổi thông tin cư trú theo Thông tư 53/2025/TT-BCA áp dụng từ ngày 01/07/2025</a:t>
            </a:r>
          </a:p>
          <a:p>
            <a:pPr marL="0" indent="0">
              <a:buNone/>
            </a:pPr>
            <a:r>
              <a:rPr lang="vi-VN" dirty="0">
                <a:latin typeface="Times New Roman" panose="02020603050405020304" pitchFamily="18" charset="0"/>
                <a:cs typeface="Times New Roman" panose="02020603050405020304" pitchFamily="18" charset="0"/>
              </a:rPr>
              <a:t>Điền thiếu các mục bắt buộc trong tờ khai</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phường</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viện</a:t>
            </a:r>
            <a:r>
              <a:rPr lang="en-US" dirty="0">
                <a:latin typeface="Times New Roman" panose="02020603050405020304" pitchFamily="18" charset="0"/>
                <a:cs typeface="Times New Roman" panose="02020603050405020304" pitchFamily="18" charset="0"/>
              </a:rPr>
              <a:t> A…)</a:t>
            </a:r>
            <a:endParaRPr lang="vi-V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Không ký tên hoặc ký không đúng người có trách nhiệm khai sinh.</a:t>
            </a: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nộp</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cha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Tờ khai bị tẩy xóa, chỉnh sửa không hợp lệ.</a:t>
            </a:r>
          </a:p>
        </p:txBody>
      </p:sp>
    </p:spTree>
    <p:extLst>
      <p:ext uri="{BB962C8B-B14F-4D97-AF65-F5344CB8AC3E}">
        <p14:creationId xmlns:p14="http://schemas.microsoft.com/office/powerpoint/2010/main" val="243441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6B99-C1B2-42E1-BAF6-D736FDD92827}"/>
              </a:ext>
            </a:extLst>
          </p:cNvPr>
          <p:cNvSpPr>
            <a:spLocks noGrp="1"/>
          </p:cNvSpPr>
          <p:nvPr>
            <p:ph type="title"/>
          </p:nvPr>
        </p:nvSpPr>
        <p:spPr/>
        <p:txBody>
          <a:bodyPr>
            <a:normAutofit fontScale="90000"/>
          </a:bodyPr>
          <a:lstStyle/>
          <a:p>
            <a:r>
              <a:rPr lang="en-US" b="1" dirty="0">
                <a:solidFill>
                  <a:schemeClr val="accent4">
                    <a:lumMod val="75000"/>
                  </a:schemeClr>
                </a:solidFill>
                <a:latin typeface="Times New Roman" panose="02020603050405020304" pitchFamily="18" charset="0"/>
                <a:cs typeface="Times New Roman" panose="02020603050405020304" pitchFamily="18" charset="0"/>
              </a:rPr>
              <a:t>1.1. </a:t>
            </a:r>
            <a:r>
              <a:rPr lang="vi-VN" b="1" dirty="0">
                <a:solidFill>
                  <a:schemeClr val="accent4">
                    <a:lumMod val="75000"/>
                  </a:schemeClr>
                </a:solidFill>
                <a:latin typeface="Times New Roman" panose="02020603050405020304" pitchFamily="18" charset="0"/>
                <a:cs typeface="Times New Roman" panose="02020603050405020304" pitchFamily="18" charset="0"/>
              </a:rPr>
              <a:t>các lỗi thường gặp khiến hồ sơ đăng ký khai sinh liên thông (khai sinh – thường trú – BHYT) bị trả lại</a:t>
            </a:r>
            <a:r>
              <a:rPr lang="en-US" b="1" dirty="0">
                <a:solidFill>
                  <a:schemeClr val="accent4">
                    <a:lumMod val="75000"/>
                  </a:schemeClr>
                </a:solidFill>
                <a:latin typeface="Times New Roman" panose="02020603050405020304" pitchFamily="18" charset="0"/>
                <a:cs typeface="Times New Roman" panose="02020603050405020304" pitchFamily="18" charset="0"/>
              </a:rPr>
              <a:t> (</a:t>
            </a:r>
            <a:r>
              <a:rPr lang="en-US" b="1" dirty="0" err="1">
                <a:solidFill>
                  <a:schemeClr val="accent4">
                    <a:lumMod val="75000"/>
                  </a:schemeClr>
                </a:solidFill>
                <a:latin typeface="Times New Roman" panose="02020603050405020304" pitchFamily="18" charset="0"/>
                <a:cs typeface="Times New Roman" panose="02020603050405020304" pitchFamily="18" charset="0"/>
              </a:rPr>
              <a:t>tt</a:t>
            </a:r>
            <a:r>
              <a:rPr lang="en-US" b="1" dirty="0">
                <a:solidFill>
                  <a:schemeClr val="accent4">
                    <a:lumMod val="75000"/>
                  </a:schemeClr>
                </a:solidFill>
                <a:latin typeface="Times New Roman" panose="02020603050405020304" pitchFamily="18" charset="0"/>
                <a:cs typeface="Times New Roman" panose="02020603050405020304" pitchFamily="18" charset="0"/>
              </a:rPr>
              <a:t>)</a:t>
            </a:r>
            <a:endParaRPr lang="en-SG" dirty="0"/>
          </a:p>
        </p:txBody>
      </p:sp>
      <p:sp>
        <p:nvSpPr>
          <p:cNvPr id="3" name="Content Placeholder 2">
            <a:extLst>
              <a:ext uri="{FF2B5EF4-FFF2-40B4-BE49-F238E27FC236}">
                <a16:creationId xmlns:a16="http://schemas.microsoft.com/office/drawing/2014/main" id="{9CFA4753-358F-4899-A44D-2BD73C26619D}"/>
              </a:ext>
            </a:extLst>
          </p:cNvPr>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1.1.4. </a:t>
            </a:r>
            <a:r>
              <a:rPr lang="vi-VN" b="1" dirty="0">
                <a:latin typeface="Times New Roman" panose="02020603050405020304" pitchFamily="18" charset="0"/>
                <a:cs typeface="Times New Roman" panose="02020603050405020304" pitchFamily="18" charset="0"/>
              </a:rPr>
              <a:t>Lỗi trong đăng ký liên thông</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Không đăng ký đầy đủ nội dung liên thông (chỉ khai sinh nhưng không tích chọn thường trú/BHYT).</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Sai địa chỉ đăng ký thường trú của trẻ.</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Không đủ điều kiện đăng ký thường trú (ví dụ: chưa có xác nhận cư trú hợp lệ).</a:t>
            </a:r>
          </a:p>
          <a:p>
            <a:pP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Sai thông tin để cấp thẻ BHYT (như nơi đăng ký khám chữa bệnh ban đầu).</a:t>
            </a:r>
          </a:p>
          <a:p>
            <a:endParaRPr lang="en-SG" dirty="0"/>
          </a:p>
        </p:txBody>
      </p:sp>
    </p:spTree>
    <p:extLst>
      <p:ext uri="{BB962C8B-B14F-4D97-AF65-F5344CB8AC3E}">
        <p14:creationId xmlns:p14="http://schemas.microsoft.com/office/powerpoint/2010/main" val="235547116"/>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444</TotalTime>
  <Words>1921</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Algerian</vt:lpstr>
      <vt:lpstr>Arial</vt:lpstr>
      <vt:lpstr>Neue Haas Grotesk Text Pro</vt:lpstr>
      <vt:lpstr>Symbol</vt:lpstr>
      <vt:lpstr>Times New Roman</vt:lpstr>
      <vt:lpstr>VanillaVTI</vt:lpstr>
      <vt:lpstr> TRUNG TÂM PHỤC VỤ HÀNH CHÍNH CÔNG XÃ AN VIỄN      SỔ TAY LỖI THƯỜNG GẶP  CÁC THỦ TỤC HÀNH CHÍNH          CÁCH KHẮC PHỤC</vt:lpstr>
      <vt:lpstr>BIÊN SOẠN: Lưu Thị Bích Huyền Chuyên viên Trung tâm phục vụ hành chính công xã An Viễn</vt:lpstr>
      <vt:lpstr>Giới thiệu tiện ích của sổ tay (tt) </vt:lpstr>
      <vt:lpstr>1. Lĩnh vực hộ tịch</vt:lpstr>
      <vt:lpstr>1.1. các lỗi thường gặp khiến hồ sơ đăng ký khai sinh liên thông (khai sinh – thường trú – BHYT) bị trả lại </vt:lpstr>
      <vt:lpstr>Hình ảnh tra cứu thông tin vợ chồng minh họa</vt:lpstr>
      <vt:lpstr>1.1. các lỗi thường gặp khiến hồ sơ đăng ký khai sinh liên thông (khai sinh – thường trú – BHYT) bị trả lại (tt) </vt:lpstr>
      <vt:lpstr>1.1. các lỗi thường gặp khiến hồ sơ đăng ký khai sinh liên thông (khai sinh – thường trú – BHYT) bị trả lại (tt)</vt:lpstr>
      <vt:lpstr>1.1. các lỗi thường gặp khiến hồ sơ đăng ký khai sinh liên thông (khai sinh – thường trú – BHYT) bị trả lại (tt)</vt:lpstr>
      <vt:lpstr>1.1. Các lỗi thường gặp khiến hồ sơ đăng ký khai sinh liên thông (khai sinh – thường trú – BHYT) bị trả lại (tt)</vt:lpstr>
      <vt:lpstr>1.1. Các lỗi thường gặp khiến hồ sơ đăng ký khai sinh liên thông (khai sinh – thường trú – BHYT) bị trả lại (tt)</vt:lpstr>
      <vt:lpstr>1.2. Các lỗi thường gặp thủ tục Cấp bản sao giấy khai sinh, Trích lục hộ tịch (trích lục khai tử, kết hôn…)</vt:lpstr>
      <vt:lpstr>1.2. Các lỗi thường gặp thủ tục cấp bản sao giấy khai sinh, trích lục hộ tịch (trích lục khai tử, kết hôn…) tiếp theo</vt:lpstr>
      <vt:lpstr>1.2. Các lỗi thường gặp thủ tục cấp bản sao giấy khai sinh, trích lục hộ tịch (trích lục khai tử, kết hôn…) tiếp theo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TRUNG TÂM PHỤC VỤ HÀNH CHÍNH CÔNG XÃ AN VIỄN      SỔ TAY LỖI THƯỜNG GẶP  CÁC THỦ TỤC HÀNH CHÍNH</dc:title>
  <dc:creator>ADMIN</dc:creator>
  <cp:lastModifiedBy>ADMIN</cp:lastModifiedBy>
  <cp:revision>13</cp:revision>
  <dcterms:created xsi:type="dcterms:W3CDTF">2026-03-19T07:34:15Z</dcterms:created>
  <dcterms:modified xsi:type="dcterms:W3CDTF">2026-03-23T09:11:49Z</dcterms:modified>
</cp:coreProperties>
</file>