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78" r:id="rId3"/>
    <p:sldId id="257" r:id="rId4"/>
    <p:sldId id="258" r:id="rId5"/>
    <p:sldId id="265" r:id="rId6"/>
    <p:sldId id="259" r:id="rId7"/>
    <p:sldId id="260" r:id="rId8"/>
    <p:sldId id="261" r:id="rId9"/>
    <p:sldId id="262" r:id="rId10"/>
    <p:sldId id="263" r:id="rId11"/>
    <p:sldId id="267" r:id="rId12"/>
    <p:sldId id="268" r:id="rId13"/>
    <p:sldId id="270" r:id="rId14"/>
    <p:sldId id="269" r:id="rId15"/>
    <p:sldId id="271"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6/19/2026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21076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6/19/2026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29915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6/19/2026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29126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6/19/2026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42271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6/19/2026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6507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6/19/2026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81327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6/19/2026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75664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6/19/2026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18024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6/19/2026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96942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6/19/2026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6236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6/19/2026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37766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6/19/2026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81733101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21" name="Picture 3">
            <a:extLst>
              <a:ext uri="{FF2B5EF4-FFF2-40B4-BE49-F238E27FC236}">
                <a16:creationId xmlns:a16="http://schemas.microsoft.com/office/drawing/2014/main" id="{5AC6140E-A697-A130-51B1-B4730238E3FD}"/>
              </a:ext>
            </a:extLst>
          </p:cNvPr>
          <p:cNvPicPr>
            <a:picLocks noChangeAspect="1"/>
          </p:cNvPicPr>
          <p:nvPr/>
        </p:nvPicPr>
        <p:blipFill>
          <a:blip r:embed="rId2"/>
          <a:srcRect t="21252" b="8436"/>
          <a:stretch>
            <a:fillRect/>
          </a:stretch>
        </p:blipFill>
        <p:spPr>
          <a:xfrm>
            <a:off x="20" y="10"/>
            <a:ext cx="12191979" cy="6857990"/>
          </a:xfrm>
          <a:prstGeom prst="rect">
            <a:avLst/>
          </a:prstGeom>
        </p:spPr>
      </p:pic>
      <p:sp>
        <p:nvSpPr>
          <p:cNvPr id="22" name="Rectangle 10">
            <a:extLst>
              <a:ext uri="{FF2B5EF4-FFF2-40B4-BE49-F238E27FC236}">
                <a16:creationId xmlns:a16="http://schemas.microsoft.com/office/drawing/2014/main" id="{0CCA9273-E74E-A306-1F74-BEF9EDA30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462170"/>
          </a:xfrm>
          <a:prstGeom prst="rect">
            <a:avLst/>
          </a:prstGeom>
          <a:gradFill>
            <a:gsLst>
              <a:gs pos="0">
                <a:schemeClr val="bg1">
                  <a:alpha val="0"/>
                </a:schemeClr>
              </a:gs>
              <a:gs pos="60000">
                <a:schemeClr val="bg1">
                  <a:alpha val="30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F086B113-B0E8-4D39-B959-F9BB7980FFFC}"/>
              </a:ext>
            </a:extLst>
          </p:cNvPr>
          <p:cNvSpPr>
            <a:spLocks noGrp="1"/>
          </p:cNvSpPr>
          <p:nvPr>
            <p:ph type="ctrTitle"/>
          </p:nvPr>
        </p:nvSpPr>
        <p:spPr>
          <a:xfrm>
            <a:off x="320039" y="255830"/>
            <a:ext cx="11676888" cy="1061981"/>
          </a:xfrm>
        </p:spPr>
        <p:txBody>
          <a:bodyPr anchor="t">
            <a:normAutofit fontScale="90000"/>
          </a:bodyPr>
          <a:lstStyle/>
          <a:p>
            <a:pPr algn="l"/>
            <a:r>
              <a:rPr lang="en-US" sz="4400" dirty="0">
                <a:latin typeface="Algerian" panose="04020705040A02060702" pitchFamily="82" charset="0"/>
              </a:rPr>
              <a:t> </a:t>
            </a:r>
            <a:r>
              <a:rPr lang="en-US" sz="3900" dirty="0">
                <a:solidFill>
                  <a:srgbClr val="C00000"/>
                </a:solidFill>
                <a:latin typeface="Algerian" panose="04020705040A02060702" pitchFamily="82" charset="0"/>
              </a:rPr>
              <a:t>TRUNG TÂM PHỤC VỤ HÀNH CHÍNH CÔNG XÃ AN VIỄN</a:t>
            </a: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r>
              <a:rPr lang="en-US" sz="4400" dirty="0">
                <a:solidFill>
                  <a:srgbClr val="002060"/>
                </a:solidFill>
                <a:latin typeface="Algerian" panose="04020705040A02060702" pitchFamily="82" charset="0"/>
              </a:rPr>
              <a:t>SỔ TAY </a:t>
            </a:r>
            <a:r>
              <a:rPr lang="en-US" sz="4400" dirty="0" err="1">
                <a:solidFill>
                  <a:srgbClr val="002060"/>
                </a:solidFill>
                <a:latin typeface="Algerian" panose="04020705040A02060702" pitchFamily="82" charset="0"/>
              </a:rPr>
              <a:t>một</a:t>
            </a:r>
            <a:r>
              <a:rPr lang="en-US" sz="4400" dirty="0">
                <a:solidFill>
                  <a:srgbClr val="002060"/>
                </a:solidFill>
                <a:latin typeface="Algerian" panose="04020705040A02060702" pitchFamily="82" charset="0"/>
              </a:rPr>
              <a:t> </a:t>
            </a:r>
            <a:r>
              <a:rPr lang="en-US" sz="4400" dirty="0" err="1">
                <a:solidFill>
                  <a:srgbClr val="002060"/>
                </a:solidFill>
                <a:latin typeface="Algerian" panose="04020705040A02060702" pitchFamily="82" charset="0"/>
              </a:rPr>
              <a:t>số</a:t>
            </a:r>
            <a:r>
              <a:rPr lang="en-US" sz="4400" dirty="0">
                <a:solidFill>
                  <a:srgbClr val="002060"/>
                </a:solidFill>
                <a:latin typeface="Algerian" panose="04020705040A02060702" pitchFamily="82" charset="0"/>
              </a:rPr>
              <a:t> LỖI THƯỜNG GẶP</a:t>
            </a:r>
            <a:br>
              <a:rPr lang="en-US" sz="4400" dirty="0">
                <a:solidFill>
                  <a:srgbClr val="002060"/>
                </a:solidFill>
                <a:latin typeface="Algerian" panose="04020705040A02060702" pitchFamily="82" charset="0"/>
              </a:rPr>
            </a:br>
            <a:r>
              <a:rPr lang="en-US" sz="4400" dirty="0">
                <a:solidFill>
                  <a:srgbClr val="002060"/>
                </a:solidFill>
                <a:latin typeface="Algerian" panose="04020705040A02060702" pitchFamily="82" charset="0"/>
              </a:rPr>
              <a:t> CÁC THỦ TỤC HÀNH CHÍNH </a:t>
            </a:r>
            <a:br>
              <a:rPr lang="en-US" sz="4400" dirty="0">
                <a:solidFill>
                  <a:srgbClr val="002060"/>
                </a:solidFill>
                <a:latin typeface="Algerian" panose="04020705040A02060702" pitchFamily="82" charset="0"/>
              </a:rPr>
            </a:br>
            <a:r>
              <a:rPr lang="en-US" sz="4400" dirty="0">
                <a:solidFill>
                  <a:srgbClr val="002060"/>
                </a:solidFill>
                <a:latin typeface="Algerian" panose="04020705040A02060702" pitchFamily="82" charset="0"/>
              </a:rPr>
              <a:t>        VÀ CÁCH KHẮC PHỤC</a:t>
            </a:r>
            <a:endParaRPr lang="en-SG" sz="4400" dirty="0">
              <a:solidFill>
                <a:srgbClr val="002060"/>
              </a:solidFill>
              <a:latin typeface="Algerian" panose="04020705040A02060702" pitchFamily="82" charset="0"/>
            </a:endParaRPr>
          </a:p>
        </p:txBody>
      </p:sp>
      <p:sp>
        <p:nvSpPr>
          <p:cNvPr id="3" name="Subtitle 2">
            <a:extLst>
              <a:ext uri="{FF2B5EF4-FFF2-40B4-BE49-F238E27FC236}">
                <a16:creationId xmlns:a16="http://schemas.microsoft.com/office/drawing/2014/main" id="{DBBA3DD1-BE09-4E10-A6C8-C6349B0C1650}"/>
              </a:ext>
            </a:extLst>
          </p:cNvPr>
          <p:cNvSpPr>
            <a:spLocks noGrp="1"/>
          </p:cNvSpPr>
          <p:nvPr>
            <p:ph type="subTitle" idx="1"/>
          </p:nvPr>
        </p:nvSpPr>
        <p:spPr>
          <a:xfrm>
            <a:off x="956733" y="5469466"/>
            <a:ext cx="5562600" cy="1132703"/>
          </a:xfrm>
        </p:spPr>
        <p:txBody>
          <a:bodyPr anchor="t">
            <a:normAutofit fontScale="92500" lnSpcReduction="20000"/>
          </a:bodyPr>
          <a:lstStyle/>
          <a:p>
            <a:r>
              <a:rPr lang="en-US" sz="2000" b="1" dirty="0" err="1">
                <a:solidFill>
                  <a:schemeClr val="accent1">
                    <a:lumMod val="50000"/>
                  </a:schemeClr>
                </a:solidFill>
                <a:latin typeface="Times New Roman" panose="02020603050405020304" pitchFamily="18" charset="0"/>
                <a:cs typeface="Times New Roman" panose="02020603050405020304" pitchFamily="18" charset="0"/>
              </a:rPr>
              <a:t>Biên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soạn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Lê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Thị</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Thương-Chuyên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viên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TTPVHCC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xã</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An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Viễn</a:t>
            </a:r>
            <a:endParaRPr lang="en-US" sz="2000" b="1" dirty="0">
              <a:solidFill>
                <a:schemeClr val="accent1">
                  <a:lumMod val="50000"/>
                </a:schemeClr>
              </a:solidFill>
              <a:latin typeface="Times New Roman" panose="02020603050405020304" pitchFamily="18" charset="0"/>
              <a:cs typeface="Times New Roman" panose="02020603050405020304" pitchFamily="18" charset="0"/>
            </a:endParaRPr>
          </a:p>
          <a:p>
            <a:r>
              <a:rPr lang="en-US" sz="2000" b="1" dirty="0">
                <a:solidFill>
                  <a:schemeClr val="accent1">
                    <a:lumMod val="50000"/>
                  </a:schemeClr>
                </a:solidFill>
                <a:latin typeface="Times New Roman" panose="02020603050405020304" pitchFamily="18" charset="0"/>
                <a:cs typeface="Times New Roman" panose="02020603050405020304" pitchFamily="18" charset="0"/>
              </a:rPr>
              <a:t>SĐT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Liên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hệ</a:t>
            </a:r>
            <a:r>
              <a:rPr lang="en-US" sz="2000" b="1" dirty="0">
                <a:solidFill>
                  <a:schemeClr val="accent1">
                    <a:lumMod val="50000"/>
                  </a:schemeClr>
                </a:solidFill>
                <a:latin typeface="Times New Roman" panose="02020603050405020304" pitchFamily="18" charset="0"/>
                <a:cs typeface="Times New Roman" panose="02020603050405020304" pitchFamily="18" charset="0"/>
              </a:rPr>
              <a:t>: 0919045017</a:t>
            </a:r>
            <a:endParaRPr lang="en-SG" sz="20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064265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34C9-D875-4490-A260-8C4C220CD84E}"/>
              </a:ext>
            </a:extLst>
          </p:cNvPr>
          <p:cNvSpPr>
            <a:spLocks noGrp="1"/>
          </p:cNvSpPr>
          <p:nvPr>
            <p:ph type="title"/>
          </p:nvPr>
        </p:nvSpPr>
        <p:spPr>
          <a:xfrm>
            <a:off x="612648" y="1041400"/>
            <a:ext cx="10580286" cy="863599"/>
          </a:xfrm>
        </p:spPr>
        <p:txBody>
          <a:bodyPr>
            <a:noAutofit/>
          </a:bodyPr>
          <a:lstStyle/>
          <a:p>
            <a:r>
              <a:rPr lang="en-US" sz="2000" b="1" dirty="0">
                <a:solidFill>
                  <a:srgbClr val="C00000"/>
                </a:solidFill>
                <a:latin typeface="Times New Roman" panose="02020603050405020304" pitchFamily="18" charset="0"/>
                <a:cs typeface="Times New Roman" panose="02020603050405020304" pitchFamily="18" charset="0"/>
              </a:rPr>
              <a:t>6.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gặp</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bổ</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sung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nộp</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trực</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tục</a:t>
            </a:r>
            <a:r>
              <a:rPr lang="en-US"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mạng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đang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ưu</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đãi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trần</a:t>
            </a:r>
            <a:br>
              <a:rPr lang="en-SG"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br>
            <a:endParaRPr lang="en-SG" sz="2400" dirty="0">
              <a:solidFill>
                <a:srgbClr val="C00000"/>
              </a:solidFill>
            </a:endParaRPr>
          </a:p>
        </p:txBody>
      </p:sp>
      <p:sp>
        <p:nvSpPr>
          <p:cNvPr id="3" name="Content Placeholder 2">
            <a:extLst>
              <a:ext uri="{FF2B5EF4-FFF2-40B4-BE49-F238E27FC236}">
                <a16:creationId xmlns:a16="http://schemas.microsoft.com/office/drawing/2014/main" id="{15B7B1DA-001E-4B51-A1CF-9DBC499A1BD9}"/>
              </a:ext>
            </a:extLst>
          </p:cNvPr>
          <p:cNvSpPr>
            <a:spLocks noGrp="1"/>
          </p:cNvSpPr>
          <p:nvPr>
            <p:ph idx="1"/>
          </p:nvPr>
        </p:nvSpPr>
        <p:spPr>
          <a:xfrm>
            <a:off x="612647" y="1498600"/>
            <a:ext cx="10664953" cy="5359400"/>
          </a:xfrm>
        </p:spPr>
        <p:txBody>
          <a:bodyPr>
            <a:normAutofit fontScale="25000" lnSpcReduction="20000"/>
          </a:bodyPr>
          <a:lstStyle/>
          <a:p>
            <a:pPr algn="just">
              <a:lnSpc>
                <a:spcPct val="107000"/>
              </a:lnSpc>
              <a:spcAft>
                <a:spcPts val="800"/>
              </a:spcAft>
            </a:pPr>
            <a:endParaRPr lang="en-SG" sz="56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56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en-SG" sz="5600" b="1" dirty="0" err="1">
                <a:effectLst/>
                <a:latin typeface="Times New Roman" panose="02020603050405020304" pitchFamily="18" charset="0"/>
                <a:ea typeface="Calibri" panose="020F0502020204030204" pitchFamily="34" charset="0"/>
                <a:cs typeface="Times New Roman" panose="02020603050405020304" pitchFamily="18" charset="0"/>
              </a:rPr>
              <a:t>Chọn</a:t>
            </a:r>
            <a:r>
              <a:rPr lang="en-SG" sz="5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b="1" dirty="0" err="1">
                <a:effectLst/>
                <a:latin typeface="Times New Roman" panose="02020603050405020304" pitchFamily="18" charset="0"/>
                <a:ea typeface="Calibri" panose="020F0502020204030204" pitchFamily="34" charset="0"/>
                <a:cs typeface="Times New Roman" panose="02020603050405020304" pitchFamily="18" charset="0"/>
              </a:rPr>
              <a:t>sai</a:t>
            </a:r>
            <a:r>
              <a:rPr lang="en-SG" sz="5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b="1"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SG" sz="5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b="1" dirty="0" err="1">
                <a:effectLst/>
                <a:latin typeface="Times New Roman" panose="02020603050405020304" pitchFamily="18" charset="0"/>
                <a:ea typeface="Calibri" panose="020F0502020204030204" pitchFamily="34" charset="0"/>
                <a:cs typeface="Times New Roman" panose="02020603050405020304" pitchFamily="18" charset="0"/>
              </a:rPr>
              <a:t>thiếu</a:t>
            </a:r>
            <a:r>
              <a:rPr lang="en-SG" sz="5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b="1"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SG" sz="5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b="1" dirty="0" err="1">
                <a:effectLst/>
                <a:latin typeface="Times New Roman" panose="02020603050405020304" pitchFamily="18" charset="0"/>
                <a:ea typeface="Calibri" panose="020F0502020204030204" pitchFamily="34" charset="0"/>
                <a:cs typeface="Times New Roman" panose="02020603050405020304" pitchFamily="18" charset="0"/>
              </a:rPr>
              <a:t>kê</a:t>
            </a:r>
            <a:r>
              <a:rPr lang="en-SG" sz="5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b="1" dirty="0" err="1">
                <a:effectLst/>
                <a:latin typeface="Times New Roman" panose="02020603050405020304" pitchFamily="18" charset="0"/>
                <a:ea typeface="Calibri" panose="020F0502020204030204" pitchFamily="34" charset="0"/>
                <a:cs typeface="Times New Roman" panose="02020603050405020304" pitchFamily="18" charset="0"/>
              </a:rPr>
              <a:t>khai</a:t>
            </a:r>
            <a:endParaRPr lang="en-SG" sz="5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Thủ</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tục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en-US"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lần</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US"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Mai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táng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phí</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US"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tuất</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hằng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US"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tuất</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nuôi</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dưỡng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hằng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chọn</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táng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phí</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thêm</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tuất</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hằng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ngược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SG" sz="5600" b="1"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en-SG" sz="5600" b="1" dirty="0" err="1">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SG" sz="5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b="1"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5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b="1"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5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b="1"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5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b="1"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5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b="1"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SG" sz="5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b="1"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5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b="1" dirty="0" err="1">
                <a:effectLst/>
                <a:latin typeface="Times New Roman" panose="02020603050405020304" pitchFamily="18" charset="0"/>
                <a:ea typeface="Times New Roman" panose="02020603050405020304" pitchFamily="18" charset="0"/>
                <a:cs typeface="Times New Roman" panose="02020603050405020304" pitchFamily="18" charset="0"/>
              </a:rPr>
              <a:t>sơ</a:t>
            </a:r>
            <a:endParaRPr lang="en-SG" sz="5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phổ</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gồm</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5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đính</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kèm</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trích</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lục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trần</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Dùng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cũ</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dùng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SG" sz="5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12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Phụ</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lục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I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131/2021/NĐ-CP.</a:t>
            </a:r>
          </a:p>
          <a:p>
            <a:pPr algn="just">
              <a:lnSpc>
                <a:spcPct val="107000"/>
              </a:lnSpc>
              <a:spcAft>
                <a:spcPts val="800"/>
              </a:spcAft>
            </a:pPr>
            <a:r>
              <a:rPr lang="en-SG" sz="5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đính</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kèm</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báo</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trích</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lục</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SG" sz="56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5600" dirty="0" err="1">
                <a:effectLst/>
                <a:latin typeface="Times New Roman" panose="02020603050405020304" pitchFamily="18" charset="0"/>
                <a:ea typeface="Calibri" panose="020F0502020204030204" pitchFamily="34" charset="0"/>
                <a:cs typeface="Times New Roman" panose="02020603050405020304" pitchFamily="18" charset="0"/>
              </a:rPr>
              <a:t>tử</a:t>
            </a:r>
            <a:endParaRPr lang="en-SG" sz="5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3533035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225280-A891-4CC1-A029-3C491FA94B50}"/>
              </a:ext>
            </a:extLst>
          </p:cNvPr>
          <p:cNvSpPr>
            <a:spLocks noGrp="1"/>
          </p:cNvSpPr>
          <p:nvPr>
            <p:ph idx="1"/>
          </p:nvPr>
        </p:nvSpPr>
        <p:spPr/>
        <p:txBody>
          <a:bodyPr>
            <a:normAutofit/>
          </a:bodyPr>
          <a:lstStyle/>
          <a:p>
            <a:pPr algn="just">
              <a:lnSpc>
                <a:spcPct val="107000"/>
              </a:lnSpc>
              <a:spcAft>
                <a:spcPts val="800"/>
              </a:spcAft>
            </a:pP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Kê</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trùng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trữ</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Sai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trợ</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ưu</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đãi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nhầm</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bệnh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sĩ</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4.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trợ</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tuất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-Con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18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18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dục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SG" dirty="0"/>
          </a:p>
        </p:txBody>
      </p:sp>
      <p:sp>
        <p:nvSpPr>
          <p:cNvPr id="4" name="Title 1">
            <a:extLst>
              <a:ext uri="{FF2B5EF4-FFF2-40B4-BE49-F238E27FC236}">
                <a16:creationId xmlns:a16="http://schemas.microsoft.com/office/drawing/2014/main" id="{8426F120-63DB-4BA0-843D-536CADEA1A34}"/>
              </a:ext>
            </a:extLst>
          </p:cNvPr>
          <p:cNvSpPr>
            <a:spLocks noGrp="1"/>
          </p:cNvSpPr>
          <p:nvPr>
            <p:ph type="title"/>
          </p:nvPr>
        </p:nvSpPr>
        <p:spPr>
          <a:xfrm>
            <a:off x="612648" y="524933"/>
            <a:ext cx="10622619" cy="1155965"/>
          </a:xfrm>
        </p:spPr>
        <p:txBody>
          <a:bodyPr>
            <a:normAutofit/>
          </a:bodyPr>
          <a:lstStyle/>
          <a:p>
            <a:r>
              <a:rPr lang="en-US" sz="2200" b="1" dirty="0">
                <a:solidFill>
                  <a:srgbClr val="C00000"/>
                </a:solidFill>
                <a:latin typeface="Times New Roman" panose="02020603050405020304" pitchFamily="18" charset="0"/>
                <a:cs typeface="Times New Roman" panose="02020603050405020304" pitchFamily="18" charset="0"/>
              </a:rPr>
              <a:t>6.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gặp</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bổ</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sung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nộp</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trực</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tục</a:t>
            </a:r>
            <a:r>
              <a:rPr lang="en-US" sz="2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mạng</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đang</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ưu</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đãi</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2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SG" sz="22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tiếp</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SG"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5563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DD357-0D69-4CB7-81F5-A4E4AD743F26}"/>
              </a:ext>
            </a:extLst>
          </p:cNvPr>
          <p:cNvSpPr>
            <a:spLocks noGrp="1"/>
          </p:cNvSpPr>
          <p:nvPr>
            <p:ph type="title"/>
          </p:nvPr>
        </p:nvSpPr>
        <p:spPr/>
        <p:txBody>
          <a:bodyPr>
            <a:normAutofit/>
          </a:bodyPr>
          <a:lstStyle/>
          <a:p>
            <a:r>
              <a:rPr lang="en-US" sz="2000" dirty="0">
                <a:solidFill>
                  <a:srgbClr val="C00000"/>
                </a:solidFill>
                <a:latin typeface="Times New Roman" panose="02020603050405020304" pitchFamily="18" charset="0"/>
                <a:cs typeface="Times New Roman" panose="02020603050405020304" pitchFamily="18" charset="0"/>
              </a:rPr>
              <a:t>7. </a:t>
            </a:r>
            <a:r>
              <a:rPr lang="en-SG" sz="2000" b="1" dirty="0" err="1">
                <a:solidFill>
                  <a:srgbClr val="C00000"/>
                </a:solidFill>
                <a:effectLst/>
                <a:latin typeface="Times New Roman" panose="02020603050405020304" pitchFamily="18" charset="0"/>
                <a:ea typeface="Calibri" panose="020F0502020204030204" pitchFamily="34" charset="0"/>
              </a:rPr>
              <a:t>Hướng</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dẫn</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cách</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xử</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lý</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hạn</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chế</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hồ</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sơ</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bị</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từ</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chối</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hoặc</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bổ</a:t>
            </a:r>
            <a:r>
              <a:rPr lang="en-SG" sz="2000" b="1" dirty="0">
                <a:solidFill>
                  <a:srgbClr val="C00000"/>
                </a:solidFill>
                <a:effectLst/>
                <a:latin typeface="Times New Roman" panose="02020603050405020304" pitchFamily="18" charset="0"/>
                <a:ea typeface="Calibri" panose="020F0502020204030204" pitchFamily="34" charset="0"/>
              </a:rPr>
              <a:t> sung </a:t>
            </a:r>
            <a:r>
              <a:rPr lang="en-SG" sz="2000" b="1" dirty="0" err="1">
                <a:solidFill>
                  <a:srgbClr val="C00000"/>
                </a:solidFill>
                <a:effectLst/>
                <a:latin typeface="Times New Roman" panose="02020603050405020304" pitchFamily="18" charset="0"/>
                <a:ea typeface="Calibri" panose="020F0502020204030204" pitchFamily="34" charset="0"/>
              </a:rPr>
              <a:t>thành</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phần</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hồ</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sơ</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nộp</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trực</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tục</a:t>
            </a:r>
            <a:r>
              <a:rPr lang="en-US"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mạng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đang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ưu</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đãi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trần</a:t>
            </a:r>
            <a:endParaRPr lang="en-SG" sz="2000"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EB240B7-DEDE-4F1B-9B4F-510B7D0B7BF5}"/>
              </a:ext>
            </a:extLst>
          </p:cNvPr>
          <p:cNvSpPr>
            <a:spLocks noGrp="1"/>
          </p:cNvSpPr>
          <p:nvPr>
            <p:ph idx="1"/>
          </p:nvPr>
        </p:nvSpPr>
        <p:spPr/>
        <p:txBody>
          <a:bodyPr/>
          <a:lstStyle/>
          <a:p>
            <a:pPr marL="0" indent="0" algn="just">
              <a:lnSpc>
                <a:spcPct val="107000"/>
              </a:lnSpc>
              <a:spcAft>
                <a:spcPts val="800"/>
              </a:spcAft>
              <a:buNone/>
            </a:pP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1</a:t>
            </a: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kiểm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kĩ</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chế</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chiếu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SG" sz="1800" dirty="0">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SG" sz="1800" dirty="0">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SG" sz="1800" dirty="0">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 131/2021/NĐ-CP</a:t>
            </a:r>
            <a:r>
              <a:rPr lang="en-US" sz="1800" dirty="0">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xem</a:t>
            </a:r>
            <a:r>
              <a:rPr lang="en-US" sz="1800" dirty="0">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thuộc</a:t>
            </a:r>
            <a:r>
              <a:rPr lang="en-US" sz="1800" dirty="0">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diện</a:t>
            </a:r>
            <a:r>
              <a:rPr lang="en-US" sz="1800" dirty="0">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1800" dirty="0">
                <a:solidFill>
                  <a:srgbClr val="1E2F4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lần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Mai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táng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phí</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tuất</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hằng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tuất</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nuôi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dưỡng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hằng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nộp</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trực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tuyến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chọn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ô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phù</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đúng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1"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1"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12 </a:t>
            </a:r>
            <a:r>
              <a:rPr lang="en-SG" sz="1800" b="1" dirty="0" err="1">
                <a:effectLst/>
                <a:latin typeface="Times New Roman" panose="02020603050405020304" pitchFamily="18" charset="0"/>
                <a:ea typeface="Calibri" panose="020F0502020204030204" pitchFamily="34" charset="0"/>
                <a:cs typeface="Times New Roman" panose="02020603050405020304" pitchFamily="18" charset="0"/>
              </a:rPr>
              <a:t>Phụ</a:t>
            </a: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1" dirty="0" err="1">
                <a:effectLst/>
                <a:latin typeface="Times New Roman" panose="02020603050405020304" pitchFamily="18" charset="0"/>
                <a:ea typeface="Calibri" panose="020F0502020204030204" pitchFamily="34" charset="0"/>
                <a:cs typeface="Times New Roman" panose="02020603050405020304" pitchFamily="18" charset="0"/>
              </a:rPr>
              <a:t>lục</a:t>
            </a: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I </a:t>
            </a:r>
            <a:r>
              <a:rPr lang="en-SG" sz="1800" b="1"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1"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131/2021/NĐ-CP,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đính</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kèm</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đầy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bao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gồm</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báo</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trích</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lục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07000"/>
              </a:lnSpc>
              <a:spcAft>
                <a:spcPts val="800"/>
              </a:spcAft>
              <a:buNone/>
            </a:pP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3.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chiếu</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kĩ</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căn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cước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căn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cước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giữ</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đúng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họ</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CCCD,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quyết</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đang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ưu</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đãi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bệnh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sĩ</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1800" dirty="0">
                <a:latin typeface="Times New Roman" panose="02020603050405020304" pitchFamily="18" charset="0"/>
                <a:ea typeface="Calibri" panose="020F0502020204030204" pitchFamily="34"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3758978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BE6B9-3716-4AD6-A69A-33AD13F03B03}"/>
              </a:ext>
            </a:extLst>
          </p:cNvPr>
          <p:cNvSpPr>
            <a:spLocks noGrp="1"/>
          </p:cNvSpPr>
          <p:nvPr>
            <p:ph type="title"/>
          </p:nvPr>
        </p:nvSpPr>
        <p:spPr>
          <a:xfrm>
            <a:off x="880533" y="186268"/>
            <a:ext cx="10385692" cy="795866"/>
          </a:xfrm>
        </p:spPr>
        <p:txBody>
          <a:bodyPr>
            <a:normAutofit fontScale="90000"/>
          </a:bodyPr>
          <a:lstStyle/>
          <a:p>
            <a:b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lý</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nhập</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kern="1800" dirty="0" err="1">
                <a:latin typeface="Times New Roman" panose="02020603050405020304" pitchFamily="18" charset="0"/>
                <a:ea typeface="Times New Roman" panose="02020603050405020304" pitchFamily="18" charset="0"/>
                <a:cs typeface="Times New Roman" panose="02020603050405020304" pitchFamily="18" charset="0"/>
              </a:rPr>
              <a:t>V</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ụ</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SG" sz="2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br>
              <a:rPr lang="en-SG"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S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CA042CE-8C2A-4456-B02D-A5204B4E6EDF}"/>
              </a:ext>
            </a:extLst>
          </p:cNvPr>
          <p:cNvSpPr>
            <a:spLocks noGrp="1"/>
          </p:cNvSpPr>
          <p:nvPr>
            <p:ph idx="1"/>
          </p:nvPr>
        </p:nvSpPr>
        <p:spPr>
          <a:xfrm>
            <a:off x="787400" y="889001"/>
            <a:ext cx="10478826" cy="5420360"/>
          </a:xfrm>
        </p:spPr>
        <p:txBody>
          <a:bodyPr>
            <a:normAutofit fontScale="25000" lnSpcReduction="20000"/>
          </a:bodyPr>
          <a:lstStyle/>
          <a:p>
            <a:pPr>
              <a:lnSpc>
                <a:spcPct val="107000"/>
              </a:lnSpc>
              <a:spcAft>
                <a:spcPts val="800"/>
              </a:spcAft>
            </a:pP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nhập</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gia</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mật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khẩu</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khoản</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tồn</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mã</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OTP.</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Sai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nhập</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khoản</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kích</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duyệt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mạng</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Internet.</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SG" sz="4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b="1" dirty="0" err="1">
                <a:effectLst/>
                <a:latin typeface="Times New Roman" panose="02020603050405020304" pitchFamily="18" charset="0"/>
                <a:ea typeface="Times New Roman" panose="02020603050405020304" pitchFamily="18" charset="0"/>
                <a:cs typeface="Times New Roman" panose="02020603050405020304" pitchFamily="18" charset="0"/>
              </a:rPr>
              <a:t>lý</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4800" dirty="0">
                <a:effectLst/>
                <a:latin typeface="Segoe UI Symbol" panose="020B0502040204020203" pitchFamily="34" charset="0"/>
                <a:ea typeface="Times New Roman" panose="02020603050405020304" pitchFamily="18" charset="0"/>
                <a:cs typeface="Segoe UI Symbol" panose="020B0502040204020203" pitchFamily="34" charset="0"/>
              </a:rPr>
              <a: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tra</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nối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mạng</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4800" dirty="0">
                <a:effectLst/>
                <a:latin typeface="Segoe UI Symbol" panose="020B0502040204020203" pitchFamily="34" charset="0"/>
                <a:ea typeface="Times New Roman" panose="02020603050405020304" pitchFamily="18" charset="0"/>
                <a:cs typeface="Segoe UI Symbol" panose="020B0502040204020203" pitchFamily="34" charset="0"/>
              </a:rPr>
              <a: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chức</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quên</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mật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khẩu</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mật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khẩu</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Vneid</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4800" dirty="0">
                <a:effectLst/>
                <a:latin typeface="Segoe UI Symbol" panose="020B0502040204020203" pitchFamily="34" charset="0"/>
                <a:ea typeface="Times New Roman" panose="02020603050405020304" pitchFamily="18" charset="0"/>
                <a:cs typeface="Segoe UI Symbol" panose="020B0502040204020203" pitchFamily="34" charset="0"/>
              </a:rPr>
              <a: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tra</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nhắn</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OTP.</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4800" dirty="0">
                <a:effectLst/>
                <a:latin typeface="Segoe UI Symbol" panose="020B0502040204020203" pitchFamily="34" charset="0"/>
                <a:ea typeface="Times New Roman" panose="02020603050405020304" pitchFamily="18" charset="0"/>
                <a:cs typeface="Segoe UI Symbol" panose="020B0502040204020203" pitchFamily="34" charset="0"/>
              </a:rPr>
              <a:t>✓</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tra</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4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4800" dirty="0" err="1">
                <a:effectLst/>
                <a:latin typeface="Times New Roman" panose="02020603050405020304" pitchFamily="18" charset="0"/>
                <a:ea typeface="Times New Roman" panose="02020603050405020304" pitchFamily="18" charset="0"/>
                <a:cs typeface="Times New Roman" panose="02020603050405020304" pitchFamily="18" charset="0"/>
              </a:rPr>
              <a:t>nhập</a:t>
            </a:r>
            <a:endParaRPr lang="en-SG" sz="4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1022876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F294C-3564-4C6E-836B-E769EFAD24CC}"/>
              </a:ext>
            </a:extLst>
          </p:cNvPr>
          <p:cNvSpPr>
            <a:spLocks noGrp="1"/>
          </p:cNvSpPr>
          <p:nvPr>
            <p:ph type="title"/>
          </p:nvPr>
        </p:nvSpPr>
        <p:spPr>
          <a:xfrm>
            <a:off x="612647" y="548640"/>
            <a:ext cx="11460819" cy="485833"/>
          </a:xfrm>
        </p:spPr>
        <p:txBody>
          <a:bodyPr>
            <a:normAutofit fontScale="90000"/>
          </a:bodyPr>
          <a:lstStyle/>
          <a:p>
            <a:r>
              <a:rPr lang="en-US" sz="2000" dirty="0">
                <a:latin typeface="Times New Roman" panose="02020603050405020304" pitchFamily="18" charset="0"/>
                <a:cs typeface="Times New Roman" panose="02020603050405020304" pitchFamily="18" charset="0"/>
              </a:rPr>
              <a:t>1.2.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lỗi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gặp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giấy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tịch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endParaRPr lang="en-SG" sz="2000" dirty="0"/>
          </a:p>
        </p:txBody>
      </p:sp>
      <p:pic>
        <p:nvPicPr>
          <p:cNvPr id="5" name="Content Placeholder 4">
            <a:extLst>
              <a:ext uri="{FF2B5EF4-FFF2-40B4-BE49-F238E27FC236}">
                <a16:creationId xmlns:a16="http://schemas.microsoft.com/office/drawing/2014/main" id="{C3EA324E-D4D0-4904-A3AE-18A0F7607E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0267" y="825648"/>
            <a:ext cx="5494097" cy="58060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63743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00D67-B139-44B6-BE92-B2FE85820508}"/>
              </a:ext>
            </a:extLst>
          </p:cNvPr>
          <p:cNvSpPr>
            <a:spLocks noGrp="1"/>
          </p:cNvSpPr>
          <p:nvPr>
            <p:ph type="title"/>
          </p:nvPr>
        </p:nvSpPr>
        <p:spPr/>
        <p:txBody>
          <a:bodyPr>
            <a:normAutofit/>
          </a:bodyPr>
          <a:lstStyle/>
          <a:p>
            <a:r>
              <a:rPr lang="en-SG" sz="3200" dirty="0">
                <a:latin typeface="Times New Roman" panose="02020603050405020304" pitchFamily="18" charset="0"/>
                <a:cs typeface="Times New Roman" panose="02020603050405020304" pitchFamily="18" charset="0"/>
              </a:rPr>
              <a:t>1.3. </a:t>
            </a:r>
            <a:r>
              <a:rPr lang="en-SG" sz="3200" dirty="0" err="1">
                <a:latin typeface="Times New Roman" panose="02020603050405020304" pitchFamily="18" charset="0"/>
                <a:cs typeface="Times New Roman" panose="02020603050405020304" pitchFamily="18" charset="0"/>
              </a:rPr>
              <a:t>Các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lỗi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thường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gặp</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thủ</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tục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đăng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ký</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kết</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hôn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tiếp</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theo</a:t>
            </a:r>
            <a:r>
              <a:rPr lang="en-SG" sz="3200" dirty="0">
                <a:latin typeface="Times New Roman" panose="02020603050405020304" pitchFamily="18" charset="0"/>
                <a:cs typeface="Times New Roman" panose="02020603050405020304" pitchFamily="18" charset="0"/>
              </a:rPr>
              <a:t>)</a:t>
            </a:r>
            <a:endParaRPr lang="en-SG" sz="3200" dirty="0"/>
          </a:p>
        </p:txBody>
      </p:sp>
      <p:sp>
        <p:nvSpPr>
          <p:cNvPr id="3" name="Content Placeholder 2">
            <a:extLst>
              <a:ext uri="{FF2B5EF4-FFF2-40B4-BE49-F238E27FC236}">
                <a16:creationId xmlns:a16="http://schemas.microsoft.com/office/drawing/2014/main" id="{8A90A460-4D67-4D2D-B207-54D3205E4CCC}"/>
              </a:ext>
            </a:extLst>
          </p:cNvPr>
          <p:cNvSpPr>
            <a:spLocks noGrp="1"/>
          </p:cNvSpPr>
          <p:nvPr>
            <p:ph idx="1"/>
          </p:nvPr>
        </p:nvSpPr>
        <p:spPr>
          <a:xfrm>
            <a:off x="612648" y="1295400"/>
            <a:ext cx="10653578" cy="5013960"/>
          </a:xfrm>
        </p:spPr>
        <p:txBody>
          <a:bodyPr>
            <a:normAutofit lnSpcReduction="10000"/>
          </a:bodyPr>
          <a:lstStyle/>
          <a:p>
            <a:pPr marL="0" indent="0" algn="just">
              <a:lnSpc>
                <a:spcPct val="107000"/>
              </a:lnSpc>
              <a:spcAft>
                <a:spcPts val="800"/>
              </a:spcAft>
              <a:buNone/>
            </a:pPr>
            <a:r>
              <a:rPr lang="en-SG" b="1" dirty="0">
                <a:latin typeface="Times New Roman" panose="02020603050405020304" pitchFamily="18" charset="0"/>
                <a:ea typeface="Times New Roman" panose="02020603050405020304" pitchFamily="18" charset="0"/>
              </a:rPr>
              <a:t>2</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điền</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thông</a:t>
            </a:r>
            <a:r>
              <a:rPr lang="en-SG" b="1" dirty="0">
                <a:effectLst/>
                <a:latin typeface="Times New Roman" panose="02020603050405020304" pitchFamily="18" charset="0"/>
                <a:ea typeface="Times New Roman" panose="02020603050405020304" pitchFamily="18" charset="0"/>
              </a:rPr>
              <a:t> tin </a:t>
            </a:r>
            <a:r>
              <a:rPr lang="en-SG" b="1" dirty="0" err="1">
                <a:effectLst/>
                <a:latin typeface="Times New Roman" panose="02020603050405020304" pitchFamily="18" charset="0"/>
                <a:ea typeface="Times New Roman" panose="02020603050405020304" pitchFamily="18" charset="0"/>
              </a:rPr>
              <a:t>trên</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Tờ</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khai</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trực</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tuyến</a:t>
            </a:r>
            <a:r>
              <a:rPr lang="en-SG" b="1" dirty="0">
                <a:effectLst/>
                <a:latin typeface="Times New Roman" panose="02020603050405020304" pitchFamily="18" charset="0"/>
                <a:ea typeface="Times New Roman" panose="02020603050405020304" pitchFamily="18" charset="0"/>
              </a:rPr>
              <a:t> (Form </a:t>
            </a:r>
            <a:r>
              <a:rPr lang="en-SG" b="1" dirty="0" err="1">
                <a:effectLst/>
                <a:latin typeface="Times New Roman" panose="02020603050405020304" pitchFamily="18" charset="0"/>
                <a:ea typeface="Times New Roman" panose="02020603050405020304" pitchFamily="18" charset="0"/>
              </a:rPr>
              <a:t>điện</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tử</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rPr>
              <a:t> hay </a:t>
            </a:r>
            <a:r>
              <a:rPr lang="en-SG" b="1" dirty="0" err="1">
                <a:effectLst/>
                <a:latin typeface="Times New Roman" panose="02020603050405020304" pitchFamily="18" charset="0"/>
                <a:ea typeface="Times New Roman" panose="02020603050405020304" pitchFamily="18" charset="0"/>
              </a:rPr>
              <a:t>gặp</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1143000" lvl="2" indent="-228600" algn="just">
              <a:lnSpc>
                <a:spcPct val="107000"/>
              </a:lnSpc>
              <a:buFont typeface="Times New Roman" panose="02020603050405020304" pitchFamily="18" charset="0"/>
              <a:buChar char="-"/>
            </a:pPr>
            <a:r>
              <a:rPr lang="en-SG" sz="2000" b="1" dirty="0">
                <a:effectLst/>
                <a:latin typeface="Times New Roman" panose="02020603050405020304" pitchFamily="18" charset="0"/>
                <a:ea typeface="Times New Roman" panose="02020603050405020304" pitchFamily="18" charset="0"/>
              </a:rPr>
              <a:t>Sai </a:t>
            </a:r>
            <a:r>
              <a:rPr lang="en-SG" sz="2000" b="1" dirty="0" err="1">
                <a:effectLst/>
                <a:latin typeface="Times New Roman" panose="02020603050405020304" pitchFamily="18" charset="0"/>
                <a:ea typeface="Times New Roman" panose="02020603050405020304" pitchFamily="18" charset="0"/>
              </a:rPr>
              <a:t>lệch</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thông</a:t>
            </a:r>
            <a:r>
              <a:rPr lang="en-SG" sz="2000" b="1" dirty="0">
                <a:effectLst/>
                <a:latin typeface="Times New Roman" panose="02020603050405020304" pitchFamily="18" charset="0"/>
                <a:ea typeface="Times New Roman" panose="02020603050405020304" pitchFamily="18" charset="0"/>
              </a:rPr>
              <a:t> tin: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Gõ</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sai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một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vài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ký</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tự</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trong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họ</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ngày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tháng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năm</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sinh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số</a:t>
            </a:r>
            <a:r>
              <a:rPr lang="en-SG" sz="2000" dirty="0">
                <a:effectLst/>
                <a:latin typeface="Times New Roman" panose="02020603050405020304" pitchFamily="18" charset="0"/>
                <a:ea typeface="Times New Roman" panose="02020603050405020304" pitchFamily="18" charset="0"/>
              </a:rPr>
              <a:t> CCCD, </a:t>
            </a:r>
            <a:r>
              <a:rPr lang="en-SG" sz="2000" dirty="0" err="1">
                <a:effectLst/>
                <a:latin typeface="Times New Roman" panose="02020603050405020304" pitchFamily="18" charset="0"/>
                <a:ea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rPr>
              <a:t> so </a:t>
            </a:r>
            <a:r>
              <a:rPr lang="en-SG" sz="2000" dirty="0" err="1">
                <a:effectLst/>
                <a:latin typeface="Times New Roman" panose="02020603050405020304" pitchFamily="18" charset="0"/>
                <a:ea typeface="Times New Roman" panose="02020603050405020304" pitchFamily="18" charset="0"/>
              </a:rPr>
              <a:t>với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giấy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tờ</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gốc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tùy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thân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đính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kèm</a:t>
            </a:r>
            <a:r>
              <a:rPr lang="en-SG" sz="20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1143000" lvl="2" indent="-228600" algn="just">
              <a:lnSpc>
                <a:spcPct val="107000"/>
              </a:lnSpc>
              <a:spcAft>
                <a:spcPts val="800"/>
              </a:spcAft>
              <a:buFont typeface="Times New Roman" panose="02020603050405020304" pitchFamily="18" charset="0"/>
              <a:buChar char="-"/>
            </a:pPr>
            <a:r>
              <a:rPr lang="en-SG" sz="2000" b="1" dirty="0" err="1">
                <a:effectLst/>
                <a:latin typeface="Times New Roman" panose="02020603050405020304" pitchFamily="18" charset="0"/>
                <a:ea typeface="Times New Roman" panose="02020603050405020304" pitchFamily="18" charset="0"/>
              </a:rPr>
              <a:t>Chọn</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sai</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cơ</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quan</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tiếp</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nhận</a:t>
            </a:r>
            <a:r>
              <a:rPr lang="en-SG" sz="2000" b="1" dirty="0">
                <a:effectLst/>
                <a:latin typeface="Times New Roman" panose="02020603050405020304" pitchFamily="18" charset="0"/>
                <a:ea typeface="Times New Roman" panose="02020603050405020304" pitchFamily="18" charset="0"/>
              </a:rPr>
              <a: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Đăng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ký</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kết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hôn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được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thực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hiện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tại</a:t>
            </a:r>
            <a:r>
              <a:rPr lang="en-SG" sz="2000" dirty="0">
                <a:effectLst/>
                <a:latin typeface="Times New Roman" panose="02020603050405020304" pitchFamily="18" charset="0"/>
                <a:ea typeface="Times New Roman" panose="02020603050405020304" pitchFamily="18" charset="0"/>
              </a:rPr>
              <a:t> UBND </a:t>
            </a:r>
            <a:r>
              <a:rPr lang="en-SG" sz="2000" dirty="0" err="1">
                <a:effectLst/>
                <a:latin typeface="Times New Roman" panose="02020603050405020304" pitchFamily="18" charset="0"/>
                <a:ea typeface="Times New Roman" panose="02020603050405020304" pitchFamily="18" charset="0"/>
              </a:rPr>
              <a:t>cấp</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xã</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thường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tạm</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của</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một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trong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hai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nam</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nữ</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Nhiều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người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chọn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nhầm</a:t>
            </a:r>
            <a:r>
              <a:rPr lang="en-SG" sz="2000" dirty="0">
                <a:effectLst/>
                <a:latin typeface="Times New Roman" panose="02020603050405020304" pitchFamily="18" charset="0"/>
                <a:ea typeface="Times New Roman" panose="02020603050405020304" pitchFamily="18" charset="0"/>
              </a:rPr>
              <a:t> sang UBND </a:t>
            </a:r>
            <a:r>
              <a:rPr lang="en-SG" sz="2000" dirty="0" err="1">
                <a:effectLst/>
                <a:latin typeface="Times New Roman" panose="02020603050405020304" pitchFamily="18" charset="0"/>
                <a:ea typeface="Times New Roman" panose="02020603050405020304" pitchFamily="18" charset="0"/>
              </a:rPr>
              <a:t>xã</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khác</a:t>
            </a:r>
            <a:r>
              <a:rPr lang="en-SG" sz="2000" dirty="0">
                <a:effectLst/>
                <a:latin typeface="Times New Roman" panose="02020603050405020304" pitchFamily="18" charset="0"/>
                <a:ea typeface="Times New Roman" panose="02020603050405020304" pitchFamily="18" charset="0"/>
              </a:rPr>
              <a:t> do </a:t>
            </a:r>
            <a:r>
              <a:rPr lang="en-SG" sz="2000" dirty="0" err="1">
                <a:effectLst/>
                <a:latin typeface="Times New Roman" panose="02020603050405020304" pitchFamily="18" charset="0"/>
                <a:ea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tra</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cứu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kỹ</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địa</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phương</a:t>
            </a:r>
            <a:r>
              <a:rPr lang="en-SG" sz="20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0" indent="0" algn="just">
              <a:lnSpc>
                <a:spcPct val="107000"/>
              </a:lnSpc>
              <a:spcAft>
                <a:spcPts val="800"/>
              </a:spcAft>
              <a:buNone/>
            </a:pP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Cách</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khắc</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phục</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1143000" lvl="2" indent="-228600" algn="just">
              <a:lnSpc>
                <a:spcPct val="107000"/>
              </a:lnSpc>
              <a:spcAft>
                <a:spcPts val="800"/>
              </a:spcAft>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Rà</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soát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từng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dòng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sau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khi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điền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thông</a:t>
            </a:r>
            <a:r>
              <a:rPr lang="en-SG" sz="2000" dirty="0">
                <a:effectLst/>
                <a:latin typeface="Times New Roman" panose="02020603050405020304" pitchFamily="18" charset="0"/>
                <a:ea typeface="Times New Roman" panose="02020603050405020304" pitchFamily="18" charset="0"/>
              </a:rPr>
              <a:t> tin, </a:t>
            </a:r>
            <a:r>
              <a:rPr lang="en-SG" sz="2000" dirty="0" err="1">
                <a:effectLst/>
                <a:latin typeface="Times New Roman" panose="02020603050405020304" pitchFamily="18" charset="0"/>
                <a:ea typeface="Times New Roman" panose="02020603050405020304" pitchFamily="18" charset="0"/>
              </a:rPr>
              <a:t>đặc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biệt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là</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các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trường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thông</a:t>
            </a:r>
            <a:r>
              <a:rPr lang="en-SG" sz="2000" dirty="0">
                <a:effectLst/>
                <a:latin typeface="Times New Roman" panose="02020603050405020304" pitchFamily="18" charset="0"/>
                <a:ea typeface="Times New Roman" panose="02020603050405020304" pitchFamily="18" charset="0"/>
              </a:rPr>
              <a:t> tin </a:t>
            </a:r>
            <a:r>
              <a:rPr lang="en-SG" sz="2000" dirty="0" err="1">
                <a:effectLst/>
                <a:latin typeface="Times New Roman" panose="02020603050405020304" pitchFamily="18" charset="0"/>
                <a:ea typeface="Times New Roman" panose="02020603050405020304" pitchFamily="18" charset="0"/>
              </a:rPr>
              <a:t>có</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dấu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sao</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đỏ</a:t>
            </a:r>
            <a:r>
              <a:rPr lang="en-SG" sz="2000" dirty="0">
                <a:effectLst/>
                <a:latin typeface="Times New Roman" panose="02020603050405020304" pitchFamily="18" charset="0"/>
                <a:ea typeface="Times New Roman" panose="02020603050405020304" pitchFamily="18" charset="0"/>
              </a:rPr>
              <a:t> (*).</a:t>
            </a:r>
            <a:endParaRPr lang="en-SG" sz="1800" dirty="0">
              <a:effectLst/>
              <a:latin typeface="Times New Roman" panose="02020603050405020304" pitchFamily="18" charset="0"/>
              <a:ea typeface="Times New Roman" panose="02020603050405020304" pitchFamily="18" charset="0"/>
            </a:endParaRPr>
          </a:p>
          <a:p>
            <a:pPr marL="0" indent="0" algn="just">
              <a:lnSpc>
                <a:spcPct val="107000"/>
              </a:lnSpc>
              <a:spcAft>
                <a:spcPts val="800"/>
              </a:spcAft>
              <a:buNone/>
            </a:pPr>
            <a:r>
              <a:rPr lang="en-SG" dirty="0">
                <a:effectLst/>
                <a:latin typeface="Times New Roman" panose="02020603050405020304" pitchFamily="18" charset="0"/>
                <a:ea typeface="Times New Roman" panose="02020603050405020304" pitchFamily="18" charset="0"/>
              </a:rPr>
              <a:t>	- </a:t>
            </a:r>
            <a:r>
              <a:rPr lang="en-SG" dirty="0" err="1">
                <a:effectLst/>
                <a:latin typeface="Times New Roman" panose="02020603050405020304" pitchFamily="18" charset="0"/>
                <a:ea typeface="Times New Roman" panose="02020603050405020304" pitchFamily="18" charset="0"/>
              </a:rPr>
              <a:t>Xác</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định</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rõ</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hai</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bạn</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sẽ</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đăng</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ký</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tại</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quê</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nam</a:t>
            </a:r>
            <a:r>
              <a:rPr lang="en-SG" dirty="0">
                <a:effectLst/>
                <a:latin typeface="Times New Roman" panose="02020603050405020304" pitchFamily="18" charset="0"/>
                <a:ea typeface="Times New Roman" panose="02020603050405020304" pitchFamily="18" charset="0"/>
              </a:rPr>
              <a:t> hay </a:t>
            </a:r>
            <a:r>
              <a:rPr lang="en-SG" dirty="0" err="1">
                <a:effectLst/>
                <a:latin typeface="Times New Roman" panose="02020603050405020304" pitchFamily="18" charset="0"/>
                <a:ea typeface="Times New Roman" panose="02020603050405020304" pitchFamily="18" charset="0"/>
              </a:rPr>
              <a:t>quê</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nữ</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hoặc</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nơi</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tạm</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trú</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từ</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đó</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chọn</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chính</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xác</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hệ</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thống</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cây</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danh</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mục</a:t>
            </a:r>
            <a:r>
              <a:rPr lang="en-SG" dirty="0">
                <a:effectLst/>
                <a:latin typeface="Times New Roman" panose="02020603050405020304" pitchFamily="18" charset="0"/>
                <a:ea typeface="Times New Roman" panose="02020603050405020304" pitchFamily="18" charset="0"/>
              </a:rPr>
              <a:t>: </a:t>
            </a:r>
            <a:r>
              <a:rPr lang="en-SG" i="1" dirty="0" err="1">
                <a:effectLst/>
                <a:latin typeface="Times New Roman" panose="02020603050405020304" pitchFamily="18" charset="0"/>
                <a:ea typeface="Times New Roman" panose="02020603050405020304" pitchFamily="18" charset="0"/>
              </a:rPr>
              <a:t>Tỉnh</a:t>
            </a:r>
            <a:r>
              <a:rPr lang="en-SG" i="1" dirty="0">
                <a:effectLst/>
                <a:latin typeface="Times New Roman" panose="02020603050405020304" pitchFamily="18" charset="0"/>
                <a:ea typeface="Times New Roman" panose="02020603050405020304" pitchFamily="18" charset="0"/>
              </a:rPr>
              <a:t>/</a:t>
            </a:r>
            <a:r>
              <a:rPr lang="en-SG" i="1" dirty="0" err="1">
                <a:effectLst/>
                <a:latin typeface="Times New Roman" panose="02020603050405020304" pitchFamily="18" charset="0"/>
                <a:ea typeface="Times New Roman" panose="02020603050405020304" pitchFamily="18" charset="0"/>
              </a:rPr>
              <a:t>Thành</a:t>
            </a:r>
            <a:r>
              <a:rPr lang="en-SG" i="1" dirty="0">
                <a:effectLst/>
                <a:latin typeface="Times New Roman" panose="02020603050405020304" pitchFamily="18" charset="0"/>
                <a:ea typeface="Times New Roman" panose="02020603050405020304" pitchFamily="18" charset="0"/>
              </a:rPr>
              <a:t> </a:t>
            </a:r>
            <a:r>
              <a:rPr lang="en-SG" i="1" dirty="0" err="1">
                <a:effectLst/>
                <a:latin typeface="Times New Roman" panose="02020603050405020304" pitchFamily="18" charset="0"/>
                <a:ea typeface="Times New Roman" panose="02020603050405020304" pitchFamily="18" charset="0"/>
              </a:rPr>
              <a:t>phố</a:t>
            </a:r>
            <a:r>
              <a:rPr lang="en-SG" i="1" dirty="0">
                <a:effectLst/>
                <a:latin typeface="Times New Roman" panose="02020603050405020304" pitchFamily="18" charset="0"/>
                <a:ea typeface="Times New Roman" panose="02020603050405020304" pitchFamily="18" charset="0"/>
              </a:rPr>
              <a:t> -&gt; </a:t>
            </a:r>
            <a:r>
              <a:rPr lang="en-SG" i="1" dirty="0" err="1">
                <a:effectLst/>
                <a:latin typeface="Times New Roman" panose="02020603050405020304" pitchFamily="18" charset="0"/>
                <a:ea typeface="Times New Roman" panose="02020603050405020304" pitchFamily="18" charset="0"/>
              </a:rPr>
              <a:t>Xã</a:t>
            </a:r>
            <a:r>
              <a:rPr lang="en-SG" i="1" dirty="0">
                <a:effectLst/>
                <a:latin typeface="Times New Roman" panose="02020603050405020304" pitchFamily="18" charset="0"/>
                <a:ea typeface="Times New Roman" panose="02020603050405020304" pitchFamily="18" charset="0"/>
              </a:rPr>
              <a:t>/</a:t>
            </a:r>
            <a:r>
              <a:rPr lang="en-SG" i="1" dirty="0" err="1">
                <a:effectLst/>
                <a:latin typeface="Times New Roman" panose="02020603050405020304" pitchFamily="18" charset="0"/>
                <a:ea typeface="Times New Roman" panose="02020603050405020304" pitchFamily="18" charset="0"/>
              </a:rPr>
              <a:t>Phường</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nơi</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tiếp</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nhận</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hồ</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sơ</a:t>
            </a:r>
            <a:r>
              <a:rPr lang="en-SG"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0" indent="0">
              <a:buNone/>
            </a:pPr>
            <a:endParaRPr lang="en-SG" dirty="0"/>
          </a:p>
        </p:txBody>
      </p:sp>
    </p:spTree>
    <p:extLst>
      <p:ext uri="{BB962C8B-B14F-4D97-AF65-F5344CB8AC3E}">
        <p14:creationId xmlns:p14="http://schemas.microsoft.com/office/powerpoint/2010/main" val="2860496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8801-0EAE-4FB6-8AE3-D3951D69965F}"/>
              </a:ext>
            </a:extLst>
          </p:cNvPr>
          <p:cNvSpPr>
            <a:spLocks noGrp="1"/>
          </p:cNvSpPr>
          <p:nvPr>
            <p:ph type="title"/>
          </p:nvPr>
        </p:nvSpPr>
        <p:spPr/>
        <p:txBody>
          <a:bodyPr/>
          <a:lstStyle/>
          <a:p>
            <a:r>
              <a:rPr lang="en-SG" sz="3600" dirty="0">
                <a:latin typeface="Times New Roman" panose="02020603050405020304" pitchFamily="18" charset="0"/>
                <a:cs typeface="Times New Roman" panose="02020603050405020304" pitchFamily="18" charset="0"/>
              </a:rPr>
              <a:t>1.3. </a:t>
            </a:r>
            <a:r>
              <a:rPr lang="en-SG" sz="3600" dirty="0" err="1">
                <a:latin typeface="Times New Roman" panose="02020603050405020304" pitchFamily="18" charset="0"/>
                <a:cs typeface="Times New Roman" panose="02020603050405020304" pitchFamily="18" charset="0"/>
              </a:rPr>
              <a:t>Các</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lỗi</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thường</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gặp</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thủ</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tục</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đăng</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ký</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kết</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hôn</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tiếp</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theo</a:t>
            </a:r>
            <a:r>
              <a:rPr lang="en-SG" sz="3600"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C24C38F9-75CC-4F4B-A723-1AAB520263ED}"/>
              </a:ext>
            </a:extLst>
          </p:cNvPr>
          <p:cNvSpPr>
            <a:spLocks noGrp="1"/>
          </p:cNvSpPr>
          <p:nvPr>
            <p:ph idx="1"/>
          </p:nvPr>
        </p:nvSpPr>
        <p:spPr/>
        <p:txBody>
          <a:bodyPr>
            <a:normAutofit lnSpcReduction="10000"/>
          </a:bodyPr>
          <a:lstStyle/>
          <a:p>
            <a:pPr marL="0" indent="0" algn="just">
              <a:lnSpc>
                <a:spcPct val="107000"/>
              </a:lnSpc>
              <a:spcAft>
                <a:spcPts val="800"/>
              </a:spcAft>
              <a:buNone/>
            </a:pPr>
            <a:r>
              <a:rPr lang="en-SG" b="1" dirty="0">
                <a:latin typeface="Times New Roman" panose="02020603050405020304" pitchFamily="18" charset="0"/>
                <a:ea typeface="Times New Roman" panose="02020603050405020304" pitchFamily="18" charset="0"/>
              </a:rPr>
              <a:t>3</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rPr>
              <a:t> dung </a:t>
            </a:r>
            <a:r>
              <a:rPr lang="en-SG" b="1" dirty="0" err="1">
                <a:effectLst/>
                <a:latin typeface="Times New Roman" panose="02020603050405020304" pitchFamily="18" charset="0"/>
                <a:ea typeface="Times New Roman" panose="02020603050405020304" pitchFamily="18" charset="0"/>
              </a:rPr>
              <a:t>lượng</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và</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định</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dạng</a:t>
            </a:r>
            <a:r>
              <a:rPr lang="en-SG" b="1" dirty="0">
                <a:effectLst/>
                <a:latin typeface="Times New Roman" panose="02020603050405020304" pitchFamily="18" charset="0"/>
                <a:ea typeface="Times New Roman" panose="02020603050405020304" pitchFamily="18" charset="0"/>
              </a:rPr>
              <a:t> file </a:t>
            </a:r>
            <a:r>
              <a:rPr lang="en-SG" b="1" dirty="0" err="1">
                <a:effectLst/>
                <a:latin typeface="Times New Roman" panose="02020603050405020304" pitchFamily="18" charset="0"/>
                <a:ea typeface="Times New Roman" panose="02020603050405020304" pitchFamily="18" charset="0"/>
              </a:rPr>
              <a:t>đính</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kèm</a:t>
            </a:r>
            <a:endParaRPr lang="en-SG" sz="1800" dirty="0">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rPr>
              <a:t> hay </a:t>
            </a:r>
            <a:r>
              <a:rPr lang="en-SG" b="1" dirty="0" err="1">
                <a:effectLst/>
                <a:latin typeface="Times New Roman" panose="02020603050405020304" pitchFamily="18" charset="0"/>
                <a:ea typeface="Times New Roman" panose="02020603050405020304" pitchFamily="18" charset="0"/>
              </a:rPr>
              <a:t>gặp</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1143000" lvl="2" indent="-228600" algn="just">
              <a:lnSpc>
                <a:spcPct val="107000"/>
              </a:lnSpc>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Hệ</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thống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báo</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lỗi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nhận</a:t>
            </a:r>
            <a:r>
              <a:rPr lang="en-SG" sz="2000" dirty="0">
                <a:effectLst/>
                <a:latin typeface="Times New Roman" panose="02020603050405020304" pitchFamily="18" charset="0"/>
                <a:ea typeface="Times New Roman" panose="02020603050405020304" pitchFamily="18" charset="0"/>
              </a:rPr>
              <a:t> file do file </a:t>
            </a:r>
            <a:r>
              <a:rPr lang="en-SG" sz="2000" dirty="0" err="1">
                <a:effectLst/>
                <a:latin typeface="Times New Roman" panose="02020603050405020304" pitchFamily="18" charset="0"/>
                <a:ea typeface="Times New Roman" panose="02020603050405020304" pitchFamily="18" charset="0"/>
              </a:rPr>
              <a:t>ảnh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quá</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nặng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nhiều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máy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điện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thoại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chụp</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nét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quá</a:t>
            </a:r>
            <a:r>
              <a:rPr lang="en-SG" sz="2000" dirty="0">
                <a:effectLst/>
                <a:latin typeface="Times New Roman" panose="02020603050405020304" pitchFamily="18" charset="0"/>
                <a:ea typeface="Times New Roman" panose="02020603050405020304" pitchFamily="18" charset="0"/>
              </a:rPr>
              <a:t> dung </a:t>
            </a:r>
            <a:r>
              <a:rPr lang="en-SG" sz="2000" dirty="0" err="1">
                <a:effectLst/>
                <a:latin typeface="Times New Roman" panose="02020603050405020304" pitchFamily="18" charset="0"/>
                <a:ea typeface="Times New Roman" panose="02020603050405020304" pitchFamily="18" charset="0"/>
              </a:rPr>
              <a:t>lượng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tới</a:t>
            </a:r>
            <a:r>
              <a:rPr lang="en-SG" sz="2000" dirty="0">
                <a:effectLst/>
                <a:latin typeface="Times New Roman" panose="02020603050405020304" pitchFamily="18" charset="0"/>
                <a:ea typeface="Times New Roman" panose="02020603050405020304" pitchFamily="18" charset="0"/>
              </a:rPr>
              <a:t> 7-10MB).</a:t>
            </a:r>
            <a:endParaRPr lang="en-SG" sz="1800" dirty="0">
              <a:effectLst/>
              <a:latin typeface="Times New Roman" panose="02020603050405020304" pitchFamily="18" charset="0"/>
              <a:ea typeface="Times New Roman" panose="02020603050405020304" pitchFamily="18" charset="0"/>
            </a:endParaRPr>
          </a:p>
          <a:p>
            <a:pPr marL="1143000" lvl="2" indent="-228600" algn="just">
              <a:lnSpc>
                <a:spcPct val="107000"/>
              </a:lnSpc>
              <a:spcAft>
                <a:spcPts val="800"/>
              </a:spcAft>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Định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dạng</a:t>
            </a:r>
            <a:r>
              <a:rPr lang="en-SG" sz="2000" dirty="0">
                <a:effectLst/>
                <a:latin typeface="Times New Roman" panose="02020603050405020304" pitchFamily="18" charset="0"/>
                <a:ea typeface="Times New Roman" panose="02020603050405020304" pitchFamily="18" charset="0"/>
              </a:rPr>
              <a:t> file </a:t>
            </a:r>
            <a:r>
              <a:rPr lang="en-SG" sz="2000" dirty="0" err="1">
                <a:effectLst/>
                <a:latin typeface="Times New Roman" panose="02020603050405020304" pitchFamily="18" charset="0"/>
                <a:ea typeface="Times New Roman" panose="02020603050405020304" pitchFamily="18" charset="0"/>
              </a:rPr>
              <a:t>lạ</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hệ</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thống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đọc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được</a:t>
            </a:r>
            <a:r>
              <a:rPr lang="en-SG" sz="20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0" indent="0" algn="just">
              <a:lnSpc>
                <a:spcPct val="107000"/>
              </a:lnSpc>
              <a:spcAft>
                <a:spcPts val="800"/>
              </a:spcAft>
              <a:buNone/>
            </a:pP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Cách</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khắc</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phục</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1143000" lvl="2" indent="-228600" algn="just">
              <a:lnSpc>
                <a:spcPct val="107000"/>
              </a:lnSpc>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Chuyển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đổi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các</a:t>
            </a:r>
            <a:r>
              <a:rPr lang="en-SG" sz="2000" dirty="0">
                <a:effectLst/>
                <a:latin typeface="Times New Roman" panose="02020603050405020304" pitchFamily="18" charset="0"/>
                <a:ea typeface="Times New Roman" panose="02020603050405020304" pitchFamily="18" charset="0"/>
              </a:rPr>
              <a:t> file </a:t>
            </a:r>
            <a:r>
              <a:rPr lang="en-SG" sz="2000" dirty="0" err="1">
                <a:effectLst/>
                <a:latin typeface="Times New Roman" panose="02020603050405020304" pitchFamily="18" charset="0"/>
                <a:ea typeface="Times New Roman" panose="02020603050405020304" pitchFamily="18" charset="0"/>
              </a:rPr>
              <a:t>ảnh</a:t>
            </a:r>
            <a:r>
              <a:rPr lang="en-SG" sz="2000" dirty="0">
                <a:effectLst/>
                <a:latin typeface="Times New Roman" panose="02020603050405020304" pitchFamily="18" charset="0"/>
                <a:ea typeface="Times New Roman" panose="02020603050405020304" pitchFamily="18" charset="0"/>
              </a:rPr>
              <a:t> sang </a:t>
            </a:r>
            <a:r>
              <a:rPr lang="en-SG" sz="2000" dirty="0" err="1">
                <a:effectLst/>
                <a:latin typeface="Times New Roman" panose="02020603050405020304" pitchFamily="18" charset="0"/>
                <a:ea typeface="Times New Roman" panose="02020603050405020304" pitchFamily="18" charset="0"/>
              </a:rPr>
              <a:t>định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dạng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phổ</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biến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như</a:t>
            </a:r>
            <a:r>
              <a:rPr lang="en-SG" sz="2000" dirty="0">
                <a:effectLst/>
                <a:latin typeface="Times New Roman" panose="02020603050405020304" pitchFamily="18" charset="0"/>
                <a:ea typeface="Times New Roman" panose="02020603050405020304" pitchFamily="18" charset="0"/>
              </a:rPr>
              <a:t> </a:t>
            </a:r>
            <a:r>
              <a:rPr lang="en-SG" sz="2000" b="1" dirty="0">
                <a:effectLst/>
                <a:latin typeface="Times New Roman" panose="02020603050405020304" pitchFamily="18" charset="0"/>
                <a:ea typeface="Times New Roman" panose="02020603050405020304" pitchFamily="18" charset="0"/>
              </a:rPr>
              <a:t>.jpg, .jpeg, .</a:t>
            </a:r>
            <a:r>
              <a:rPr lang="en-SG" sz="2000" b="1" dirty="0" err="1">
                <a:effectLst/>
                <a:latin typeface="Times New Roman" panose="02020603050405020304" pitchFamily="18" charset="0"/>
                <a:ea typeface="Times New Roman" panose="02020603050405020304" pitchFamily="18" charset="0"/>
              </a:rPr>
              <a:t>png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gom</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tất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cả</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xuất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thành</a:t>
            </a:r>
            <a:r>
              <a:rPr lang="en-SG" sz="2000" dirty="0">
                <a:effectLst/>
                <a:latin typeface="Times New Roman" panose="02020603050405020304" pitchFamily="18" charset="0"/>
                <a:ea typeface="Times New Roman" panose="02020603050405020304" pitchFamily="18" charset="0"/>
              </a:rPr>
              <a:t> file </a:t>
            </a:r>
            <a:r>
              <a:rPr lang="en-SG" sz="2000" b="1" dirty="0">
                <a:effectLst/>
                <a:latin typeface="Times New Roman" panose="02020603050405020304" pitchFamily="18" charset="0"/>
                <a:ea typeface="Times New Roman" panose="02020603050405020304" pitchFamily="18" charset="0"/>
              </a:rPr>
              <a:t>.pdf</a:t>
            </a:r>
            <a:r>
              <a:rPr lang="en-SG" sz="20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1143000" lvl="2" indent="-228600" algn="just">
              <a:lnSpc>
                <a:spcPct val="107000"/>
              </a:lnSpc>
              <a:spcAft>
                <a:spcPts val="800"/>
              </a:spcAft>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Nếu</a:t>
            </a:r>
            <a:r>
              <a:rPr lang="en-SG" sz="2000" dirty="0">
                <a:effectLst/>
                <a:latin typeface="Times New Roman" panose="02020603050405020304" pitchFamily="18" charset="0"/>
                <a:ea typeface="Times New Roman" panose="02020603050405020304" pitchFamily="18" charset="0"/>
              </a:rPr>
              <a:t> file </a:t>
            </a:r>
            <a:r>
              <a:rPr lang="en-SG" sz="2000" dirty="0" err="1">
                <a:effectLst/>
                <a:latin typeface="Times New Roman" panose="02020603050405020304" pitchFamily="18" charset="0"/>
                <a:ea typeface="Times New Roman" panose="02020603050405020304" pitchFamily="18" charset="0"/>
              </a:rPr>
              <a:t>quá</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nặng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hãy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sử</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dụng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các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công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cụ</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nén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ảnh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trực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tuyến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miễn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phí</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chụp</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ảnh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bằng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ứng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dụng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quét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tài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liệu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như</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CamScanner</a:t>
            </a:r>
            <a:r>
              <a:rPr lang="en-SG" sz="2000" dirty="0">
                <a:effectLst/>
                <a:latin typeface="Times New Roman" panose="02020603050405020304" pitchFamily="18" charset="0"/>
                <a:ea typeface="Times New Roman" panose="02020603050405020304" pitchFamily="18" charset="0"/>
              </a:rPr>
              <a:t>, Adobe Scan) </a:t>
            </a:r>
            <a:r>
              <a:rPr lang="en-SG" sz="2000" dirty="0" err="1">
                <a:effectLst/>
                <a:latin typeface="Times New Roman" panose="02020603050405020304" pitchFamily="18" charset="0"/>
                <a:ea typeface="Times New Roman" panose="02020603050405020304" pitchFamily="18" charset="0"/>
              </a:rPr>
              <a:t>để</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tự</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động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tối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ưu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hóa</a:t>
            </a:r>
            <a:r>
              <a:rPr lang="en-SG" sz="2000" dirty="0">
                <a:effectLst/>
                <a:latin typeface="Times New Roman" panose="02020603050405020304" pitchFamily="18" charset="0"/>
                <a:ea typeface="Times New Roman" panose="02020603050405020304" pitchFamily="18" charset="0"/>
              </a:rPr>
              <a:t> dung </a:t>
            </a:r>
            <a:r>
              <a:rPr lang="en-SG" sz="2000" dirty="0" err="1">
                <a:effectLst/>
                <a:latin typeface="Times New Roman" panose="02020603050405020304" pitchFamily="18" charset="0"/>
                <a:ea typeface="Times New Roman" panose="02020603050405020304" pitchFamily="18" charset="0"/>
              </a:rPr>
              <a:t>lượng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để</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dưới</a:t>
            </a:r>
            <a:r>
              <a:rPr lang="en-SG" sz="2000" dirty="0">
                <a:effectLst/>
                <a:latin typeface="Times New Roman" panose="02020603050405020304" pitchFamily="18" charset="0"/>
                <a:ea typeface="Times New Roman" panose="02020603050405020304" pitchFamily="18" charset="0"/>
              </a:rPr>
              <a:t> 2MB/file).</a:t>
            </a:r>
            <a:endParaRPr lang="en-SG" sz="1800" dirty="0">
              <a:effectLst/>
              <a:latin typeface="Times New Roman" panose="02020603050405020304" pitchFamily="18" charset="0"/>
              <a:ea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3530749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4A619-2C17-49FF-8C1F-C8ABF229FA95}"/>
              </a:ext>
            </a:extLst>
          </p:cNvPr>
          <p:cNvSpPr>
            <a:spLocks noGrp="1"/>
          </p:cNvSpPr>
          <p:nvPr>
            <p:ph type="title"/>
          </p:nvPr>
        </p:nvSpPr>
        <p:spPr/>
        <p:txBody>
          <a:bodyPr>
            <a:normAutofit/>
          </a:bodyPr>
          <a:lstStyle/>
          <a:p>
            <a:r>
              <a:rPr lang="en-SG" sz="2800" dirty="0">
                <a:latin typeface="Times New Roman" panose="02020603050405020304" pitchFamily="18" charset="0"/>
                <a:cs typeface="Times New Roman" panose="02020603050405020304" pitchFamily="18" charset="0"/>
              </a:rPr>
              <a:t>Link </a:t>
            </a:r>
            <a:r>
              <a:rPr lang="en-SG" sz="2800" dirty="0" err="1">
                <a:latin typeface="Times New Roman" panose="02020603050405020304" pitchFamily="18" charset="0"/>
                <a:cs typeface="Times New Roman" panose="02020603050405020304" pitchFamily="18" charset="0"/>
              </a:rPr>
              <a:t>hướng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dẫn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nhập</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hồ</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sơ</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dịch</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vụ</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công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thủ</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tục</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đăng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ký</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kết</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hôn</a:t>
            </a:r>
            <a:endParaRPr lang="en-SG" sz="2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FB10972-43AF-45EF-9367-3C2CF6F24C42}"/>
              </a:ext>
            </a:extLst>
          </p:cNvPr>
          <p:cNvSpPr>
            <a:spLocks noGrp="1"/>
          </p:cNvSpPr>
          <p:nvPr>
            <p:ph idx="1"/>
          </p:nvPr>
        </p:nvSpPr>
        <p:spPr/>
        <p:txBody>
          <a:bodyPr>
            <a:normAutofit/>
          </a:bodyPr>
          <a:lstStyle/>
          <a:p>
            <a:pPr marL="0" indent="0" algn="ctr">
              <a:buNone/>
            </a:pPr>
            <a:endParaRPr lang="en-SG" sz="2800" dirty="0">
              <a:latin typeface="Times New Roman" panose="02020603050405020304" pitchFamily="18" charset="0"/>
              <a:cs typeface="Times New Roman" panose="02020603050405020304" pitchFamily="18" charset="0"/>
            </a:endParaRPr>
          </a:p>
          <a:p>
            <a:pPr marL="0" indent="0" algn="ctr">
              <a:buNone/>
            </a:pPr>
            <a:endParaRPr lang="en-SG" sz="2800" dirty="0">
              <a:latin typeface="Times New Roman" panose="02020603050405020304" pitchFamily="18" charset="0"/>
              <a:cs typeface="Times New Roman" panose="02020603050405020304" pitchFamily="18" charset="0"/>
            </a:endParaRPr>
          </a:p>
          <a:p>
            <a:pPr marL="0" indent="0" algn="ctr">
              <a:buNone/>
            </a:pPr>
            <a:r>
              <a:rPr lang="en-SG" sz="2800" dirty="0" err="1">
                <a:latin typeface="Times New Roman" panose="02020603050405020304" pitchFamily="18" charset="0"/>
                <a:cs typeface="Times New Roman" panose="02020603050405020304" pitchFamily="18" charset="0"/>
              </a:rPr>
              <a:t>Để</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được</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hướng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dẫn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đăng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ký</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kết</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hôn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trực</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tuyến</a:t>
            </a:r>
            <a:r>
              <a:rPr lang="en-SG" sz="2800" dirty="0">
                <a:latin typeface="Times New Roman" panose="02020603050405020304" pitchFamily="18" charset="0"/>
                <a:cs typeface="Times New Roman" panose="02020603050405020304" pitchFamily="18" charset="0"/>
              </a:rPr>
              <a:t> lick </a:t>
            </a:r>
            <a:r>
              <a:rPr lang="en-SG" sz="2800" dirty="0" err="1">
                <a:latin typeface="Times New Roman" panose="02020603050405020304" pitchFamily="18" charset="0"/>
                <a:cs typeface="Times New Roman" panose="02020603050405020304" pitchFamily="18" charset="0"/>
              </a:rPr>
              <a:t>vào</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đây</a:t>
            </a:r>
            <a:endParaRPr lang="en-SG" sz="2800" dirty="0">
              <a:latin typeface="Times New Roman" panose="02020603050405020304" pitchFamily="18" charset="0"/>
              <a:cs typeface="Times New Roman" panose="02020603050405020304" pitchFamily="18" charset="0"/>
            </a:endParaRPr>
          </a:p>
          <a:p>
            <a:pPr marL="0" indent="0" algn="ctr">
              <a:buNone/>
            </a:pPr>
            <a:r>
              <a:rPr lang="en-SG" sz="2800" dirty="0">
                <a:latin typeface="Times New Roman" panose="02020603050405020304" pitchFamily="18" charset="0"/>
                <a:cs typeface="Times New Roman" panose="02020603050405020304" pitchFamily="18" charset="0"/>
              </a:rPr>
              <a:t>https://www.youtube.com/watch?v=x_-gWKYVAwM</a:t>
            </a:r>
          </a:p>
        </p:txBody>
      </p:sp>
    </p:spTree>
    <p:extLst>
      <p:ext uri="{BB962C8B-B14F-4D97-AF65-F5344CB8AC3E}">
        <p14:creationId xmlns:p14="http://schemas.microsoft.com/office/powerpoint/2010/main" val="1159963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01A2C-2E98-47CB-8AC4-96D32A6C8F3E}"/>
              </a:ext>
            </a:extLst>
          </p:cNvPr>
          <p:cNvSpPr>
            <a:spLocks noGrp="1"/>
          </p:cNvSpPr>
          <p:nvPr>
            <p:ph type="title"/>
          </p:nvPr>
        </p:nvSpPr>
        <p:spPr/>
        <p:txBody>
          <a:bodyPr/>
          <a:lstStyle/>
          <a:p>
            <a:pPr algn="ctr"/>
            <a:r>
              <a:rPr lang="en-SG" dirty="0" err="1">
                <a:latin typeface="Times New Roman" panose="02020603050405020304" pitchFamily="18" charset="0"/>
                <a:cs typeface="Times New Roman" panose="02020603050405020304" pitchFamily="18" charset="0"/>
              </a:rPr>
              <a:t>Hướng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dẫn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điền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thông</a:t>
            </a:r>
            <a:r>
              <a:rPr lang="en-SG" dirty="0">
                <a:latin typeface="Times New Roman" panose="02020603050405020304" pitchFamily="18" charset="0"/>
                <a:cs typeface="Times New Roman" panose="02020603050405020304" pitchFamily="18" charset="0"/>
              </a:rPr>
              <a:t> tin </a:t>
            </a:r>
            <a:r>
              <a:rPr lang="en-SG" dirty="0" err="1">
                <a:latin typeface="Times New Roman" panose="02020603050405020304" pitchFamily="18" charset="0"/>
                <a:cs typeface="Times New Roman" panose="02020603050405020304" pitchFamily="18" charset="0"/>
              </a:rPr>
              <a:t>tờ</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đăng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ký</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điện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efrom</a:t>
            </a:r>
            <a:r>
              <a:rPr lang="en-SG" dirty="0">
                <a:latin typeface="Times New Roman" panose="02020603050405020304" pitchFamily="18" charset="0"/>
                <a:cs typeface="Times New Roman" panose="02020603050405020304" pitchFamily="18" charset="0"/>
              </a:rPr>
              <a:t>)</a:t>
            </a:r>
          </a:p>
        </p:txBody>
      </p:sp>
      <p:pic>
        <p:nvPicPr>
          <p:cNvPr id="5" name="Content Placeholder 4">
            <a:extLst>
              <a:ext uri="{FF2B5EF4-FFF2-40B4-BE49-F238E27FC236}">
                <a16:creationId xmlns:a16="http://schemas.microsoft.com/office/drawing/2014/main" id="{2D719457-255F-4A07-B83E-26E366435B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0267" y="1716088"/>
            <a:ext cx="8754533" cy="4592637"/>
          </a:xfrm>
        </p:spPr>
      </p:pic>
    </p:spTree>
    <p:extLst>
      <p:ext uri="{BB962C8B-B14F-4D97-AF65-F5344CB8AC3E}">
        <p14:creationId xmlns:p14="http://schemas.microsoft.com/office/powerpoint/2010/main" val="1724406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DE79F-6129-4CD9-889E-DFFE3A53E95A}"/>
              </a:ext>
            </a:extLst>
          </p:cNvPr>
          <p:cNvSpPr>
            <a:spLocks noGrp="1"/>
          </p:cNvSpPr>
          <p:nvPr>
            <p:ph type="title"/>
          </p:nvPr>
        </p:nvSpPr>
        <p:spPr/>
        <p:txBody>
          <a:bodyPr/>
          <a:lstStyle/>
          <a:p>
            <a:r>
              <a:rPr lang="en-SG" dirty="0" err="1">
                <a:latin typeface="Times New Roman" panose="02020603050405020304" pitchFamily="18" charset="0"/>
                <a:cs typeface="Times New Roman" panose="02020603050405020304" pitchFamily="18" charset="0"/>
              </a:rPr>
              <a:t>Hướng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dẫn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điền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thông</a:t>
            </a:r>
            <a:r>
              <a:rPr lang="en-SG" dirty="0">
                <a:latin typeface="Times New Roman" panose="02020603050405020304" pitchFamily="18" charset="0"/>
                <a:cs typeface="Times New Roman" panose="02020603050405020304" pitchFamily="18" charset="0"/>
              </a:rPr>
              <a:t> tin </a:t>
            </a:r>
            <a:r>
              <a:rPr lang="en-SG" dirty="0" err="1">
                <a:latin typeface="Times New Roman" panose="02020603050405020304" pitchFamily="18" charset="0"/>
                <a:cs typeface="Times New Roman" panose="02020603050405020304" pitchFamily="18" charset="0"/>
              </a:rPr>
              <a:t>tờ</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đăng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ký</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điện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efrom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endParaRPr lang="en-SG" dirty="0"/>
          </a:p>
        </p:txBody>
      </p:sp>
      <p:pic>
        <p:nvPicPr>
          <p:cNvPr id="5" name="Content Placeholder 4">
            <a:extLst>
              <a:ext uri="{FF2B5EF4-FFF2-40B4-BE49-F238E27FC236}">
                <a16:creationId xmlns:a16="http://schemas.microsoft.com/office/drawing/2014/main" id="{7324A212-EBF4-4D21-BD7A-5064D9CC4A2E}"/>
              </a:ext>
            </a:extLst>
          </p:cNvPr>
          <p:cNvPicPr>
            <a:picLocks noGrp="1" noChangeAspect="1"/>
          </p:cNvPicPr>
          <p:nvPr>
            <p:ph idx="1"/>
          </p:nvPr>
        </p:nvPicPr>
        <p:blipFill>
          <a:blip r:embed="rId2"/>
          <a:stretch>
            <a:fillRect/>
          </a:stretch>
        </p:blipFill>
        <p:spPr>
          <a:xfrm>
            <a:off x="1435785" y="1716088"/>
            <a:ext cx="9007692" cy="4592637"/>
          </a:xfrm>
        </p:spPr>
      </p:pic>
    </p:spTree>
    <p:extLst>
      <p:ext uri="{BB962C8B-B14F-4D97-AF65-F5344CB8AC3E}">
        <p14:creationId xmlns:p14="http://schemas.microsoft.com/office/powerpoint/2010/main" val="3823907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8FE56-0D7D-4A37-B655-79411B9EB81A}"/>
              </a:ext>
            </a:extLst>
          </p:cNvPr>
          <p:cNvSpPr>
            <a:spLocks noGrp="1"/>
          </p:cNvSpPr>
          <p:nvPr>
            <p:ph type="title"/>
          </p:nvPr>
        </p:nvSpPr>
        <p:spPr>
          <a:xfrm>
            <a:off x="612648" y="548639"/>
            <a:ext cx="10653578" cy="1288627"/>
          </a:xfrm>
        </p:spPr>
        <p:txBody>
          <a:bodyPr>
            <a:noAutofit/>
          </a:bodyPr>
          <a:lstStyle/>
          <a:p>
            <a:pPr algn="ctr"/>
            <a:r>
              <a:rPr lang="en-SG" sz="2400" dirty="0">
                <a:latin typeface="Times New Roman" panose="02020603050405020304" pitchFamily="18" charset="0"/>
                <a:cs typeface="Times New Roman" panose="02020603050405020304" pitchFamily="18" charset="0"/>
              </a:rPr>
              <a:t>DANH SÁCH SỐ ĐIỆN THOẠI HỖ TRỢ CÔNG DÂN THỰC HIỆN THỦ TỤC HÀNH CHÍNH TRÊN CỔNG DỊCH VỤ CÔNG QUỐC GIA</a:t>
            </a:r>
          </a:p>
        </p:txBody>
      </p:sp>
      <p:sp>
        <p:nvSpPr>
          <p:cNvPr id="3" name="Content Placeholder 2">
            <a:extLst>
              <a:ext uri="{FF2B5EF4-FFF2-40B4-BE49-F238E27FC236}">
                <a16:creationId xmlns:a16="http://schemas.microsoft.com/office/drawing/2014/main" id="{D2080A3C-F1D0-46B6-98E4-4B3D0357CE7A}"/>
              </a:ext>
            </a:extLst>
          </p:cNvPr>
          <p:cNvSpPr>
            <a:spLocks noGrp="1"/>
          </p:cNvSpPr>
          <p:nvPr>
            <p:ph idx="1"/>
          </p:nvPr>
        </p:nvSpPr>
        <p:spPr>
          <a:xfrm>
            <a:off x="612647" y="1715532"/>
            <a:ext cx="11164486" cy="4593828"/>
          </a:xfrm>
        </p:spPr>
        <p:txBody>
          <a:bodyPr>
            <a:normAutofit lnSpcReduction="10000"/>
          </a:bodyPr>
          <a:lstStyle/>
          <a:p>
            <a:pPr marL="457200" indent="-457200">
              <a:buAutoNum type="arabicPeriod"/>
            </a:pPr>
            <a:r>
              <a:rPr lang="en-SG" dirty="0" err="1">
                <a:latin typeface="Times New Roman" panose="02020603050405020304" pitchFamily="18" charset="0"/>
                <a:cs typeface="Times New Roman" panose="02020603050405020304" pitchFamily="18" charset="0"/>
              </a:rPr>
              <a:t>Lưu</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Bích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Huyền</a:t>
            </a:r>
            <a:r>
              <a:rPr lang="en-SG" dirty="0">
                <a:latin typeface="Times New Roman" panose="02020603050405020304" pitchFamily="18" charset="0"/>
                <a:cs typeface="Times New Roman" panose="02020603050405020304" pitchFamily="18" charset="0"/>
              </a:rPr>
              <a:t> – CV. TTPVHCC – 0933736133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hộ</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tịch</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Hoàng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Giang</a:t>
            </a:r>
            <a:r>
              <a:rPr lang="en-SG" dirty="0">
                <a:latin typeface="Times New Roman" panose="02020603050405020304" pitchFamily="18" charset="0"/>
                <a:cs typeface="Times New Roman" panose="02020603050405020304" pitchFamily="18" charset="0"/>
              </a:rPr>
              <a:t> – CV VPHĐND_UBND – 0913224009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hộ</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tịch</a:t>
            </a:r>
            <a:r>
              <a:rPr lang="en-SG" dirty="0">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AutoNum type="arabicPeriod"/>
            </a:pPr>
            <a:r>
              <a:rPr lang="en-SG" dirty="0" err="1">
                <a:latin typeface="Times New Roman" panose="02020603050405020304" pitchFamily="18" charset="0"/>
                <a:cs typeface="Times New Roman" panose="02020603050405020304" pitchFamily="18" charset="0"/>
              </a:rPr>
              <a:t>Bùi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Xuân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Kiên</a:t>
            </a:r>
            <a:r>
              <a:rPr lang="en-SG" dirty="0">
                <a:latin typeface="Times New Roman" panose="02020603050405020304" pitchFamily="18" charset="0"/>
                <a:cs typeface="Times New Roman" panose="02020603050405020304" pitchFamily="18" charset="0"/>
              </a:rPr>
              <a:t> – CV VPHĐND_UBND – 0916213611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chứng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hộ</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tịch</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a:latin typeface="Times New Roman" panose="02020603050405020304" pitchFamily="18" charset="0"/>
                <a:cs typeface="Times New Roman" panose="02020603050405020304" pitchFamily="18" charset="0"/>
              </a:rPr>
              <a:t>Lê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Thương</a:t>
            </a:r>
            <a:r>
              <a:rPr lang="en-SG" dirty="0">
                <a:latin typeface="Times New Roman" panose="02020603050405020304" pitchFamily="18" charset="0"/>
                <a:cs typeface="Times New Roman" panose="02020603050405020304" pitchFamily="18" charset="0"/>
              </a:rPr>
              <a:t> – CV TTPVHCC – 0919045017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y </a:t>
            </a:r>
            <a:r>
              <a:rPr lang="en-SG" dirty="0" err="1">
                <a:latin typeface="Times New Roman" panose="02020603050405020304" pitchFamily="18" charset="0"/>
                <a:cs typeface="Times New Roman" panose="02020603050405020304" pitchFamily="18" charset="0"/>
              </a:rPr>
              <a:t>tế</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nội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vụ</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văn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hóa</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giáo</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giáo</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Nguyễn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Mai Thanh- CV TTPVHCC – 0919426248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doanh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công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thương</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a:latin typeface="Times New Roman" panose="02020603050405020304" pitchFamily="18" charset="0"/>
                <a:cs typeface="Times New Roman" panose="02020603050405020304" pitchFamily="18" charset="0"/>
              </a:rPr>
              <a:t>Phan </a:t>
            </a:r>
            <a:r>
              <a:rPr lang="en-SG" dirty="0" err="1">
                <a:latin typeface="Times New Roman" panose="02020603050405020304" pitchFamily="18" charset="0"/>
                <a:cs typeface="Times New Roman" panose="02020603050405020304" pitchFamily="18" charset="0"/>
              </a:rPr>
              <a:t>Văn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Liên</a:t>
            </a:r>
            <a:r>
              <a:rPr lang="en-SG" dirty="0">
                <a:latin typeface="Times New Roman" panose="02020603050405020304" pitchFamily="18" charset="0"/>
                <a:cs typeface="Times New Roman" panose="02020603050405020304" pitchFamily="18" charset="0"/>
              </a:rPr>
              <a:t> – CV TTPVHCC – 0932889727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đất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xây</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dựng</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Trần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Hoàng</a:t>
            </a:r>
            <a:r>
              <a:rPr lang="en-SG" dirty="0">
                <a:latin typeface="Times New Roman" panose="02020603050405020304" pitchFamily="18" charset="0"/>
                <a:cs typeface="Times New Roman" panose="02020603050405020304" pitchFamily="18" charset="0"/>
              </a:rPr>
              <a:t> Lan – CV </a:t>
            </a:r>
            <a:r>
              <a:rPr lang="en-SG" dirty="0" err="1">
                <a:latin typeface="Times New Roman" panose="02020603050405020304" pitchFamily="18" charset="0"/>
                <a:cs typeface="Times New Roman" panose="02020603050405020304" pitchFamily="18" charset="0"/>
              </a:rPr>
              <a:t>phòng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văn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hóa</a:t>
            </a:r>
            <a:r>
              <a:rPr lang="en-SG" dirty="0">
                <a:latin typeface="Times New Roman" panose="02020603050405020304" pitchFamily="18" charset="0"/>
                <a:cs typeface="Times New Roman" panose="02020603050405020304" pitchFamily="18" charset="0"/>
              </a:rPr>
              <a:t> – 0388589039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y </a:t>
            </a:r>
            <a:r>
              <a:rPr lang="en-SG" dirty="0" err="1">
                <a:latin typeface="Times New Roman" panose="02020603050405020304" pitchFamily="18" charset="0"/>
                <a:cs typeface="Times New Roman" panose="02020603050405020304" pitchFamily="18" charset="0"/>
              </a:rPr>
              <a:t>tế</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nội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vụ</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Hoàng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Điềm</a:t>
            </a:r>
            <a:r>
              <a:rPr lang="en-SG" dirty="0">
                <a:latin typeface="Times New Roman" panose="02020603050405020304" pitchFamily="18" charset="0"/>
                <a:cs typeface="Times New Roman" panose="02020603050405020304" pitchFamily="18" charset="0"/>
              </a:rPr>
              <a:t> – CV </a:t>
            </a:r>
            <a:r>
              <a:rPr lang="en-SG" dirty="0" err="1">
                <a:latin typeface="Times New Roman" panose="02020603050405020304" pitchFamily="18" charset="0"/>
                <a:cs typeface="Times New Roman" panose="02020603050405020304" pitchFamily="18" charset="0"/>
              </a:rPr>
              <a:t>Phòng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tế</a:t>
            </a:r>
            <a:r>
              <a:rPr lang="en-SG" dirty="0">
                <a:latin typeface="Times New Roman" panose="02020603050405020304" pitchFamily="18" charset="0"/>
                <a:cs typeface="Times New Roman" panose="02020603050405020304" pitchFamily="18" charset="0"/>
              </a:rPr>
              <a:t> - 0919812789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doanh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công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thương</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Nguyễn</a:t>
            </a:r>
            <a:r>
              <a:rPr lang="en-SG" dirty="0">
                <a:latin typeface="Times New Roman" panose="02020603050405020304" pitchFamily="18" charset="0"/>
                <a:cs typeface="Times New Roman" panose="02020603050405020304" pitchFamily="18" charset="0"/>
              </a:rPr>
              <a:t> Thanh </a:t>
            </a:r>
            <a:r>
              <a:rPr lang="en-SG" dirty="0" err="1">
                <a:latin typeface="Times New Roman" panose="02020603050405020304" pitchFamily="18" charset="0"/>
                <a:cs typeface="Times New Roman" panose="02020603050405020304" pitchFamily="18" charset="0"/>
              </a:rPr>
              <a:t>Liêm</a:t>
            </a:r>
            <a:r>
              <a:rPr lang="en-SG" dirty="0">
                <a:latin typeface="Times New Roman" panose="02020603050405020304" pitchFamily="18" charset="0"/>
                <a:cs typeface="Times New Roman" panose="02020603050405020304" pitchFamily="18" charset="0"/>
              </a:rPr>
              <a:t> – CV TTPVHCC – 0979724427 (</a:t>
            </a:r>
            <a:r>
              <a:rPr lang="en-SG" dirty="0" err="1">
                <a:latin typeface="Times New Roman" panose="02020603050405020304" pitchFamily="18" charset="0"/>
                <a:cs typeface="Times New Roman" panose="02020603050405020304" pitchFamily="18" charset="0"/>
              </a:rPr>
              <a:t>hỗ</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trợ</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kiểm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tra</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quả</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hành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chính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thu</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phí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lệ</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phí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và</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hỗ</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trợ</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hồ</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sơ</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dịch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vụ</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công</a:t>
            </a:r>
            <a:r>
              <a:rPr lang="en-SG"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67163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F37A2-2956-4E16-A79C-17CE8F7C09B9}"/>
              </a:ext>
            </a:extLst>
          </p:cNvPr>
          <p:cNvSpPr>
            <a:spLocks noGrp="1"/>
          </p:cNvSpPr>
          <p:nvPr>
            <p:ph type="title"/>
          </p:nvPr>
        </p:nvSpPr>
        <p:spPr/>
        <p:txBody>
          <a:bodyPr/>
          <a:lstStyle/>
          <a:p>
            <a:r>
              <a:rPr lang="en-SG" dirty="0" err="1">
                <a:latin typeface="Times New Roman" panose="02020603050405020304" pitchFamily="18" charset="0"/>
                <a:cs typeface="Times New Roman" panose="02020603050405020304" pitchFamily="18" charset="0"/>
              </a:rPr>
              <a:t>Hướng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dẫn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điền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thông</a:t>
            </a:r>
            <a:r>
              <a:rPr lang="en-SG" dirty="0">
                <a:latin typeface="Times New Roman" panose="02020603050405020304" pitchFamily="18" charset="0"/>
                <a:cs typeface="Times New Roman" panose="02020603050405020304" pitchFamily="18" charset="0"/>
              </a:rPr>
              <a:t> tin </a:t>
            </a:r>
            <a:r>
              <a:rPr lang="en-SG" dirty="0" err="1">
                <a:latin typeface="Times New Roman" panose="02020603050405020304" pitchFamily="18" charset="0"/>
                <a:cs typeface="Times New Roman" panose="02020603050405020304" pitchFamily="18" charset="0"/>
              </a:rPr>
              <a:t>tờ</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đăng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ký</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điện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efrom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endParaRPr lang="en-SG" dirty="0"/>
          </a:p>
        </p:txBody>
      </p:sp>
      <p:pic>
        <p:nvPicPr>
          <p:cNvPr id="5" name="Content Placeholder 4">
            <a:extLst>
              <a:ext uri="{FF2B5EF4-FFF2-40B4-BE49-F238E27FC236}">
                <a16:creationId xmlns:a16="http://schemas.microsoft.com/office/drawing/2014/main" id="{748E7A26-D111-450E-9B81-4D216B5F37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1200" y="2057400"/>
            <a:ext cx="10555026" cy="3606800"/>
          </a:xfrm>
        </p:spPr>
      </p:pic>
    </p:spTree>
    <p:extLst>
      <p:ext uri="{BB962C8B-B14F-4D97-AF65-F5344CB8AC3E}">
        <p14:creationId xmlns:p14="http://schemas.microsoft.com/office/powerpoint/2010/main" val="3117281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06925-E9E4-44AC-9405-EF3BA36B282F}"/>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533FB263-652B-4A69-8BD4-DDAA234E7400}"/>
              </a:ext>
            </a:extLst>
          </p:cNvPr>
          <p:cNvSpPr>
            <a:spLocks noGrp="1"/>
          </p:cNvSpPr>
          <p:nvPr>
            <p:ph idx="1"/>
          </p:nvPr>
        </p:nvSpPr>
        <p:spPr/>
        <p:txBody>
          <a:bodyPr>
            <a:normAutofit lnSpcReduction="10000"/>
          </a:bodyPr>
          <a:lstStyle/>
          <a:p>
            <a:pPr marL="342900" lvl="0" indent="-342900" algn="just">
              <a:lnSpc>
                <a:spcPct val="107000"/>
              </a:lnSpc>
              <a:buFont typeface="+mj-lt"/>
              <a:buAutoNum type="arabicPeriod"/>
              <a:tabLst>
                <a:tab pos="540385" algn="l"/>
              </a:tabLst>
            </a:pP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tabLst>
                <a:tab pos="540385" algn="l"/>
              </a:tabLst>
            </a:pP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hủy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chết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án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Times New Roman" panose="02020603050405020304" pitchFamily="18" charset="0"/>
              <a:buChar char="-"/>
              <a:tabLst>
                <a:tab pos="540385" algn="l"/>
              </a:tabLst>
            </a:pP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hỗ</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457200" algn="just">
              <a:lnSpc>
                <a:spcPct val="107000"/>
              </a:lnSpc>
              <a:spcAft>
                <a:spcPts val="800"/>
              </a:spcAft>
              <a:tabLst>
                <a:tab pos="540385" algn="l"/>
              </a:tabLst>
            </a:pPr>
            <a:r>
              <a:rPr lang="en-SG"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SG" sz="2400" b="1" i="1" dirty="0">
                <a:effectLst/>
                <a:latin typeface="Times New Roman" panose="02020603050405020304" pitchFamily="18" charset="0"/>
                <a:ea typeface="Times New Roman" panose="02020603050405020304" pitchFamily="18" charset="0"/>
                <a:cs typeface="Times New Roman" panose="02020603050405020304" pitchFamily="18" charset="0"/>
              </a:rPr>
              <a:t> ý:</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căn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cước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án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tin </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2444376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BB3CA-925B-4EE0-A800-C4BB7D83E73A}"/>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r>
              <a:rPr lang="en-SG"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4960C5F1-25FF-4E4D-AA10-81F8E4690CF2}"/>
              </a:ext>
            </a:extLst>
          </p:cNvPr>
          <p:cNvSpPr>
            <a:spLocks noGrp="1"/>
          </p:cNvSpPr>
          <p:nvPr>
            <p:ph idx="1"/>
          </p:nvPr>
        </p:nvSpPr>
        <p:spPr/>
        <p:txBody>
          <a:bodyPr/>
          <a:lstStyle/>
          <a:p>
            <a:pPr marL="0" lvl="0" indent="0">
              <a:lnSpc>
                <a:spcPct val="107000"/>
              </a:lnSpc>
              <a:spcAft>
                <a:spcPts val="800"/>
              </a:spcAft>
              <a:buNone/>
              <a:tabLst>
                <a:tab pos="540385" algn="l"/>
              </a:tabLst>
            </a:pP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endParaRPr lang="en-SG"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tabLst>
                <a:tab pos="540385" algn="l"/>
              </a:tabLst>
            </a:pP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nSpc>
                <a:spcPct val="107000"/>
              </a:lnSpc>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chết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hủy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ai </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nSpc>
                <a:spcPct val="107000"/>
              </a:lnSpc>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thủ</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ví</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thủ</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Vay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vốn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ngân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Mua</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nSpc>
                <a:spcPct val="107000"/>
              </a:lnSpc>
              <a:spcAft>
                <a:spcPts val="800"/>
              </a:spcAft>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Tải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/scan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quên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mộc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tabLst>
                <a:tab pos="540385" algn="l"/>
              </a:tabLst>
            </a:pP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227965" indent="0">
              <a:spcBef>
                <a:spcPts val="1400"/>
              </a:spcBef>
              <a:spcAft>
                <a:spcPts val="0"/>
              </a:spcAft>
              <a:buNone/>
              <a:tabLst>
                <a:tab pos="540385" algn="l"/>
              </a:tabLst>
            </a:pPr>
            <a:r>
              <a:rPr lang="en-SG" sz="1300" dirty="0">
                <a:effectLst/>
                <a:latin typeface="Times New Roman" panose="02020603050405020304" pitchFamily="18" charset="0"/>
                <a:ea typeface="Times New Roman" panose="02020603050405020304" pitchFamily="18" charset="0"/>
              </a:rPr>
              <a:t>		- </a:t>
            </a:r>
            <a:r>
              <a:rPr lang="vi-VN" sz="1300" dirty="0">
                <a:effectLst/>
                <a:latin typeface="Times New Roman" panose="02020603050405020304" pitchFamily="18" charset="0"/>
                <a:ea typeface="Times New Roman" panose="02020603050405020304" pitchFamily="18" charset="0"/>
              </a:rPr>
              <a:t>Công dân khai đúng thông tin về tình trạng hôn nhân của bản thân, tương ứng các mục </a:t>
            </a:r>
            <a:r>
              <a:rPr lang="en-SG" sz="1200" dirty="0">
                <a:effectLst/>
                <a:latin typeface="Times New Roman" panose="02020603050405020304" pitchFamily="18" charset="0"/>
                <a:ea typeface="Times New Roman" panose="02020603050405020304" pitchFamily="18" charset="0"/>
              </a:rPr>
              <a:t>: </a:t>
            </a:r>
            <a:r>
              <a:rPr lang="vi-VN" sz="1200" dirty="0">
                <a:effectLst/>
                <a:latin typeface="Times New Roman" panose="02020603050405020304" pitchFamily="18" charset="0"/>
                <a:ea typeface="Times New Roman" panose="02020603050405020304" pitchFamily="18" charset="0"/>
              </a:rPr>
              <a:t>Đã đăng ký kết hôn hoặc đã có vợ/chồng nhưng </a:t>
            </a:r>
            <a:r>
              <a:rPr lang="en-SG" sz="1200" dirty="0">
                <a:effectLst/>
                <a:latin typeface="Times New Roman" panose="02020603050405020304" pitchFamily="18" charset="0"/>
                <a:ea typeface="Times New Roman" panose="02020603050405020304" pitchFamily="18" charset="0"/>
              </a:rPr>
              <a:t>			</a:t>
            </a:r>
            <a:r>
              <a:rPr lang="vi-VN" sz="1200" dirty="0">
                <a:effectLst/>
                <a:latin typeface="Times New Roman" panose="02020603050405020304" pitchFamily="18" charset="0"/>
                <a:ea typeface="Times New Roman" panose="02020603050405020304" pitchFamily="18" charset="0"/>
              </a:rPr>
              <a:t>vợ/chồng đã chết; hiện tại chưa đăng ký kết hôn với ai</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hoặc</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Công</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dân</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chọn</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nội</a:t>
            </a:r>
            <a:r>
              <a:rPr lang="en-SG" sz="1200" dirty="0">
                <a:effectLst/>
                <a:latin typeface="Times New Roman" panose="02020603050405020304" pitchFamily="18" charset="0"/>
                <a:ea typeface="Times New Roman" panose="02020603050405020304" pitchFamily="18" charset="0"/>
              </a:rPr>
              <a:t> dung: “ </a:t>
            </a:r>
            <a:r>
              <a:rPr lang="en-SG" sz="1200" dirty="0" err="1">
                <a:effectLst/>
                <a:latin typeface="Times New Roman" panose="02020603050405020304" pitchFamily="18" charset="0"/>
                <a:ea typeface="Times New Roman" panose="02020603050405020304" pitchFamily="18" charset="0"/>
              </a:rPr>
              <a:t>Hiện</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tại</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chưa</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đăng</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ký</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kết</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hôn</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với</a:t>
            </a:r>
            <a:r>
              <a:rPr lang="en-SG" sz="1200" dirty="0">
                <a:effectLst/>
                <a:latin typeface="Times New Roman" panose="02020603050405020304" pitchFamily="18" charset="0"/>
                <a:ea typeface="Times New Roman" panose="02020603050405020304" pitchFamily="18" charset="0"/>
              </a:rPr>
              <a:t> ai”…</a:t>
            </a:r>
            <a:endParaRPr lang="en-SG" sz="1300" dirty="0">
              <a:effectLst/>
              <a:latin typeface="Times New Roman" panose="02020603050405020304" pitchFamily="18" charset="0"/>
              <a:ea typeface="Times New Roman" panose="02020603050405020304" pitchFamily="18" charset="0"/>
            </a:endParaRPr>
          </a:p>
          <a:p>
            <a:pPr marL="1143000" lvl="2" indent="-228600">
              <a:lnSpc>
                <a:spcPct val="107000"/>
              </a:lnSpc>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tra</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kỹ</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nộp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nSpc>
                <a:spcPct val="107000"/>
              </a:lnSpc>
              <a:spcAft>
                <a:spcPts val="800"/>
              </a:spcAft>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thủ</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vay</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vốn</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ngân</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bổ</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quyền</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quyền</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hữu</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ở…</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tabLst>
                <a:tab pos="540385" algn="l"/>
              </a:tabLst>
            </a:pP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    Khi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/scan,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nhòe</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SG" dirty="0"/>
          </a:p>
        </p:txBody>
      </p:sp>
    </p:spTree>
    <p:extLst>
      <p:ext uri="{BB962C8B-B14F-4D97-AF65-F5344CB8AC3E}">
        <p14:creationId xmlns:p14="http://schemas.microsoft.com/office/powerpoint/2010/main" val="2429312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CB4C2-5559-4F45-88CF-02B4796DB3F1}"/>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r>
              <a:rPr lang="en-SG"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9E82AA7E-7CC0-405A-88EE-3E840DC3906C}"/>
              </a:ext>
            </a:extLst>
          </p:cNvPr>
          <p:cNvSpPr>
            <a:spLocks noGrp="1"/>
          </p:cNvSpPr>
          <p:nvPr>
            <p:ph idx="1"/>
          </p:nvPr>
        </p:nvSpPr>
        <p:spPr/>
        <p:txBody>
          <a:bodyPr>
            <a:normAutofit fontScale="92500" lnSpcReduction="10000"/>
          </a:bodyPr>
          <a:lstStyle/>
          <a:p>
            <a:pPr marL="0" indent="0" algn="just">
              <a:lnSpc>
                <a:spcPct val="107000"/>
              </a:lnSpc>
              <a:spcAft>
                <a:spcPts val="800"/>
              </a:spcAft>
              <a:buNone/>
              <a:tabLst>
                <a:tab pos="540385" algn="l"/>
              </a:tabLst>
            </a:pP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kèm</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tùy</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tabLst>
                <a:tab pos="540385" algn="l"/>
              </a:tabLst>
            </a:pP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tabLst>
                <a:tab pos="540385" algn="l"/>
              </a:tabLst>
            </a:pP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khoản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danh</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mức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2,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tùy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Căn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cước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mờ</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lóa</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đèn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ngay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gn="just">
              <a:lnSpc>
                <a:spcPct val="107000"/>
              </a:lnSpc>
              <a:buFont typeface="Times New Roman" panose="02020603050405020304" pitchFamily="18" charset="0"/>
              <a:buChar char="-"/>
              <a:tabLst>
                <a:tab pos="540385" algn="l"/>
              </a:tabLst>
            </a:pP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1143000" lvl="2" indent="-228600" algn="just">
              <a:lnSpc>
                <a:spcPct val="107000"/>
              </a:lnSpc>
              <a:spcAft>
                <a:spcPts val="800"/>
              </a:spcAft>
              <a:buFont typeface="Times New Roman" panose="02020603050405020304" pitchFamily="18" charset="0"/>
              <a:buChar char="-"/>
              <a:tabLst>
                <a:tab pos="540385" algn="l"/>
              </a:tabLst>
            </a:pP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kèm</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tabLst>
                <a:tab pos="540385" algn="l"/>
              </a:tabLst>
            </a:pP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gn="just">
              <a:lnSpc>
                <a:spcPct val="107000"/>
              </a:lnSpc>
              <a:spcAft>
                <a:spcPts val="800"/>
              </a:spcAft>
              <a:buFont typeface="Times New Roman" panose="02020603050405020304" pitchFamily="18" charset="0"/>
              <a:buChar char="-"/>
              <a:tabLst>
                <a:tab pos="540385" algn="l"/>
              </a:tabLst>
            </a:pP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phẳng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vuông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đèn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flash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lóa</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tabLst>
                <a:tab pos="540385" algn="l"/>
              </a:tabLst>
            </a:pP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tra</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xem</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mốc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thẻ</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25, 40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60).</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1234318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68955-2002-44CB-B00D-54DBA518DAE0}"/>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r>
              <a:rPr lang="en-SG"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182BBAAB-2B84-4195-9800-E96239B2BA1C}"/>
              </a:ext>
            </a:extLst>
          </p:cNvPr>
          <p:cNvSpPr>
            <a:spLocks noGrp="1"/>
          </p:cNvSpPr>
          <p:nvPr>
            <p:ph idx="1"/>
          </p:nvPr>
        </p:nvSpPr>
        <p:spPr/>
        <p:txBody>
          <a:bodyPr>
            <a:normAutofit lnSpcReduction="10000"/>
          </a:bodyPr>
          <a:lstStyle/>
          <a:p>
            <a:pPr>
              <a:lnSpc>
                <a:spcPct val="107000"/>
              </a:lnSpc>
              <a:spcAft>
                <a:spcPts val="800"/>
              </a:spcAft>
              <a:tabLst>
                <a:tab pos="540385" algn="l"/>
              </a:tabLst>
            </a:pP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4.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điền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tuyến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(Form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nSpc>
                <a:spcPct val="107000"/>
              </a:lnSpc>
              <a:buFont typeface="Times New Roman" panose="02020603050405020304" pitchFamily="18" charset="0"/>
              <a:buChar char="-"/>
              <a:tabLst>
                <a:tab pos="540385" algn="l"/>
              </a:tabLst>
            </a:pP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Sai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lệch</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tin:</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Gõ</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vài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gốc</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tùy</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kèm</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1143000" lvl="2" indent="-228600">
              <a:lnSpc>
                <a:spcPct val="107000"/>
              </a:lnSpc>
              <a:buFont typeface="Times New Roman" panose="02020603050405020304" pitchFamily="18" charset="0"/>
              <a:buChar char="-"/>
              <a:tabLst>
                <a:tab pos="540385" algn="l"/>
              </a:tabLst>
            </a:pP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endParaRPr lang="en-SG"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0" lvl="2" indent="0">
              <a:lnSpc>
                <a:spcPct val="107000"/>
              </a:lnSpc>
              <a:spcAft>
                <a:spcPts val="800"/>
              </a:spcAft>
              <a:buNone/>
              <a:tabLst>
                <a:tab pos="540385" algn="l"/>
              </a:tabLst>
            </a:pP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SG"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latin typeface="Times New Roman" panose="02020603050405020304" pitchFamily="18" charset="0"/>
                <a:ea typeface="Times New Roman" panose="02020603050405020304" pitchFamily="18" charset="0"/>
                <a:cs typeface="Times New Roman" panose="02020603050405020304" pitchFamily="18" charset="0"/>
              </a:rPr>
              <a:t>khắc</a:t>
            </a:r>
            <a:r>
              <a:rPr lang="en-SG"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latin typeface="Times New Roman" panose="02020603050405020304" pitchFamily="18" charset="0"/>
                <a:ea typeface="Times New Roman" panose="02020603050405020304" pitchFamily="18" charset="0"/>
                <a:cs typeface="Times New Roman" panose="02020603050405020304" pitchFamily="18" charset="0"/>
              </a:rPr>
              <a:t>phục</a:t>
            </a:r>
            <a:r>
              <a:rPr lang="en-SG" sz="2800" b="1" dirty="0">
                <a:latin typeface="Times New Roman" panose="02020603050405020304" pitchFamily="18" charset="0"/>
                <a:ea typeface="Times New Roman" panose="02020603050405020304" pitchFamily="18" charset="0"/>
                <a:cs typeface="Times New Roman" panose="02020603050405020304" pitchFamily="18" charset="0"/>
              </a:rPr>
              <a:t>: </a:t>
            </a:r>
          </a:p>
          <a:p>
            <a:pPr marL="914400" lvl="2" indent="0">
              <a:lnSpc>
                <a:spcPct val="107000"/>
              </a:lnSpc>
              <a:spcAft>
                <a:spcPts val="800"/>
              </a:spcAft>
              <a:buNone/>
              <a:tabLst>
                <a:tab pos="540385" algn="l"/>
              </a:tabLst>
            </a:pP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Rà</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soát</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điền</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sao</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đỏ</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914400" lvl="2" indent="0">
              <a:lnSpc>
                <a:spcPct val="107000"/>
              </a:lnSpc>
              <a:spcAft>
                <a:spcPts val="800"/>
              </a:spcAft>
              <a:buNone/>
              <a:tabLst>
                <a:tab pos="540385" algn="l"/>
              </a:tabLst>
            </a:pP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3948665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0A8AA-4E4E-491A-B56D-EAEE24E3A7E9}"/>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r>
              <a:rPr lang="en-SG"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B35A150A-FA6F-4042-B291-FBB8AD1DD4A7}"/>
              </a:ext>
            </a:extLst>
          </p:cNvPr>
          <p:cNvSpPr>
            <a:spLocks noGrp="1"/>
          </p:cNvSpPr>
          <p:nvPr>
            <p:ph idx="1"/>
          </p:nvPr>
        </p:nvSpPr>
        <p:spPr/>
        <p:txBody>
          <a:bodyPr>
            <a:normAutofit fontScale="92500" lnSpcReduction="20000"/>
          </a:bodyPr>
          <a:lstStyle/>
          <a:p>
            <a:pPr marL="0" indent="0" algn="just">
              <a:lnSpc>
                <a:spcPct val="107000"/>
              </a:lnSpc>
              <a:spcAft>
                <a:spcPts val="800"/>
              </a:spcAft>
              <a:buNone/>
              <a:tabLst>
                <a:tab pos="540385" algn="l"/>
              </a:tabLst>
            </a:pP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5.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kèm</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tabLst>
                <a:tab pos="540385" algn="l"/>
              </a:tabLst>
            </a:pP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gn="just">
              <a:lnSpc>
                <a:spcPct val="107000"/>
              </a:lnSpc>
              <a:buFont typeface="Times New Roman" panose="02020603050405020304" pitchFamily="18" charset="0"/>
              <a:buChar char="-"/>
              <a:tabLst>
                <a:tab pos="540385" algn="l"/>
              </a:tabLst>
            </a:pP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do file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nặng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7-10MB).</a:t>
            </a:r>
          </a:p>
          <a:p>
            <a:pPr marL="1143000" lvl="2" indent="-228600" algn="just">
              <a:lnSpc>
                <a:spcPct val="107000"/>
              </a:lnSpc>
              <a:spcAft>
                <a:spcPts val="800"/>
              </a:spcAft>
              <a:buFont typeface="Times New Roman" panose="02020603050405020304" pitchFamily="18" charset="0"/>
              <a:buChar char="-"/>
              <a:tabLst>
                <a:tab pos="540385" algn="l"/>
              </a:tabLst>
            </a:pP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tabLst>
                <a:tab pos="540385" algn="l"/>
              </a:tabLst>
            </a:pP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gn="just">
              <a:lnSpc>
                <a:spcPct val="107000"/>
              </a:lnSpc>
              <a:buFont typeface="Times New Roman" panose="02020603050405020304" pitchFamily="18" charset="0"/>
              <a:buChar char="-"/>
              <a:tabLst>
                <a:tab pos="540385" algn="l"/>
              </a:tabLst>
            </a:pP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sang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phổ</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.jpg, .jpeg,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png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gom</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.pdf</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1143000" lvl="2" indent="-228600" algn="just">
              <a:lnSpc>
                <a:spcPct val="107000"/>
              </a:lnSpc>
              <a:spcAft>
                <a:spcPts val="800"/>
              </a:spcAft>
              <a:buFont typeface="Times New Roman" panose="02020603050405020304" pitchFamily="18" charset="0"/>
              <a:buChar char="-"/>
              <a:tabLst>
                <a:tab pos="540385" algn="l"/>
              </a:tabLst>
            </a:pP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nặng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nén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tuyến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miễn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phí</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quét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CamScanner</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Adobe Scan)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tối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ưu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2MB/file).</a:t>
            </a:r>
          </a:p>
          <a:p>
            <a:pPr marL="0" indent="0">
              <a:buNone/>
            </a:pPr>
            <a:endParaRPr lang="en-SG" dirty="0"/>
          </a:p>
        </p:txBody>
      </p:sp>
    </p:spTree>
    <p:extLst>
      <p:ext uri="{BB962C8B-B14F-4D97-AF65-F5344CB8AC3E}">
        <p14:creationId xmlns:p14="http://schemas.microsoft.com/office/powerpoint/2010/main" val="3241723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F552-FF70-4557-B1F5-264BD466952D}"/>
              </a:ext>
            </a:extLst>
          </p:cNvPr>
          <p:cNvSpPr>
            <a:spLocks noGrp="1"/>
          </p:cNvSpPr>
          <p:nvPr>
            <p:ph type="title"/>
          </p:nvPr>
        </p:nvSpPr>
        <p:spPr/>
        <p:txBody>
          <a:bodyPr/>
          <a:lstStyle/>
          <a:p>
            <a:pPr algn="ctr"/>
            <a:r>
              <a:rPr lang="en-SG" dirty="0">
                <a:latin typeface="Times New Roman" panose="02020603050405020304" pitchFamily="18" charset="0"/>
                <a:cs typeface="Times New Roman" panose="02020603050405020304" pitchFamily="18" charset="0"/>
              </a:rPr>
              <a:t>Video </a:t>
            </a:r>
            <a:r>
              <a:rPr lang="en-SG" dirty="0" err="1">
                <a:latin typeface="Times New Roman" panose="02020603050405020304" pitchFamily="18" charset="0"/>
                <a:cs typeface="Times New Roman" panose="02020603050405020304" pitchFamily="18" charset="0"/>
              </a:rPr>
              <a:t>hướng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dẫn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trên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cổng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dịch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vụ</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công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quốc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gia</a:t>
            </a:r>
            <a:endParaRPr lang="en-SG" dirty="0">
              <a:latin typeface="Times New Roman" panose="02020603050405020304" pitchFamily="18" charset="0"/>
              <a:cs typeface="Times New Roman" panose="02020603050405020304" pitchFamily="18" charset="0"/>
            </a:endParaRPr>
          </a:p>
        </p:txBody>
      </p:sp>
      <p:pic>
        <p:nvPicPr>
          <p:cNvPr id="4" name="xác nhận tình trạng hôn nhân">
            <a:hlinkClick r:id="" action="ppaction://media"/>
            <a:extLst>
              <a:ext uri="{FF2B5EF4-FFF2-40B4-BE49-F238E27FC236}">
                <a16:creationId xmlns:a16="http://schemas.microsoft.com/office/drawing/2014/main" id="{CE8B613D-951C-404F-BC67-4AF15222CD8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854200" y="1716088"/>
            <a:ext cx="8170863" cy="4592637"/>
          </a:xfrm>
        </p:spPr>
      </p:pic>
    </p:spTree>
    <p:extLst>
      <p:ext uri="{BB962C8B-B14F-4D97-AF65-F5344CB8AC3E}">
        <p14:creationId xmlns:p14="http://schemas.microsoft.com/office/powerpoint/2010/main" val="83307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5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5977A-278F-417F-B47F-0FA75A005FEF}"/>
              </a:ext>
            </a:extLst>
          </p:cNvPr>
          <p:cNvSpPr>
            <a:spLocks noGrp="1"/>
          </p:cNvSpPr>
          <p:nvPr>
            <p:ph type="title"/>
          </p:nvPr>
        </p:nvSpPr>
        <p:spPr/>
        <p:txBody>
          <a:bodyPr/>
          <a:lstStyle/>
          <a:p>
            <a:endParaRPr lang="en-SG"/>
          </a:p>
        </p:txBody>
      </p:sp>
      <p:sp>
        <p:nvSpPr>
          <p:cNvPr id="3" name="Content Placeholder 2">
            <a:extLst>
              <a:ext uri="{FF2B5EF4-FFF2-40B4-BE49-F238E27FC236}">
                <a16:creationId xmlns:a16="http://schemas.microsoft.com/office/drawing/2014/main" id="{68F781C0-8E9B-4EF6-90C1-E5143C590832}"/>
              </a:ext>
            </a:extLst>
          </p:cNvPr>
          <p:cNvSpPr>
            <a:spLocks noGrp="1"/>
          </p:cNvSpPr>
          <p:nvPr>
            <p:ph idx="1"/>
          </p:nvPr>
        </p:nvSpPr>
        <p:spPr/>
        <p:txBody>
          <a:bodyPr/>
          <a:lstStyle/>
          <a:p>
            <a:endParaRPr lang="en-SG"/>
          </a:p>
        </p:txBody>
      </p:sp>
    </p:spTree>
    <p:extLst>
      <p:ext uri="{BB962C8B-B14F-4D97-AF65-F5344CB8AC3E}">
        <p14:creationId xmlns:p14="http://schemas.microsoft.com/office/powerpoint/2010/main" val="4021307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4E01D-E186-4A62-B7DB-0E5F755EE894}"/>
              </a:ext>
            </a:extLst>
          </p:cNvPr>
          <p:cNvSpPr>
            <a:spLocks noGrp="1"/>
          </p:cNvSpPr>
          <p:nvPr>
            <p:ph type="title"/>
          </p:nvPr>
        </p:nvSpPr>
        <p:spPr/>
        <p:txBody>
          <a:bodyPr>
            <a:normAutofit/>
          </a:bodyPr>
          <a:lstStyle/>
          <a:p>
            <a:pPr algn="ctr"/>
            <a:r>
              <a:rPr lang="en-US" sz="2000" dirty="0">
                <a:latin typeface="Times New Roman" panose="02020603050405020304" pitchFamily="18" charset="0"/>
                <a:cs typeface="Times New Roman" panose="02020603050405020304" pitchFamily="18" charset="0"/>
              </a:rPr>
              <a:t>BIÊN SOẠN: Lê </a:t>
            </a:r>
            <a:r>
              <a:rPr lang="en-US" sz="2000" dirty="0" err="1">
                <a:latin typeface="Times New Roman" panose="02020603050405020304" pitchFamily="18" charset="0"/>
                <a:cs typeface="Times New Roman" panose="02020603050405020304" pitchFamily="18" charset="0"/>
              </a:rPr>
              <a:t>Thị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Thương</a:t>
            </a:r>
            <a:br>
              <a:rPr lang="en-US" sz="2000" dirty="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Chuyên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An </a:t>
            </a:r>
            <a:r>
              <a:rPr lang="en-US" sz="2000" dirty="0" err="1">
                <a:latin typeface="Times New Roman" panose="02020603050405020304" pitchFamily="18" charset="0"/>
                <a:cs typeface="Times New Roman" panose="02020603050405020304" pitchFamily="18" charset="0"/>
              </a:rPr>
              <a:t>Viễn</a:t>
            </a:r>
            <a:endParaRPr lang="en-SG" sz="2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18C5030-CAC9-418E-8D51-B3E29E60E73E}"/>
              </a:ext>
            </a:extLst>
          </p:cNvPr>
          <p:cNvSpPr>
            <a:spLocks noGrp="1"/>
          </p:cNvSpPr>
          <p:nvPr>
            <p:ph idx="1"/>
          </p:nvPr>
        </p:nvSpPr>
        <p:spPr>
          <a:xfrm>
            <a:off x="736600" y="1210733"/>
            <a:ext cx="10591800" cy="5714999"/>
          </a:xfrm>
        </p:spPr>
        <p:txBody>
          <a:bodyPr>
            <a:normAutofit fontScale="25000" lnSpcReduction="20000"/>
          </a:bodyPr>
          <a:lstStyle/>
          <a:p>
            <a:pPr marL="0" indent="0" algn="ctr">
              <a:buNone/>
            </a:pPr>
            <a:r>
              <a:rPr lang="vi-VN" sz="11200" b="1" dirty="0">
                <a:latin typeface="Times New Roman" panose="02020603050405020304" pitchFamily="18" charset="0"/>
                <a:cs typeface="Times New Roman" panose="02020603050405020304" pitchFamily="18" charset="0"/>
              </a:rPr>
              <a:t>Giới thiệu tiện ích của sổ tay</a:t>
            </a:r>
          </a:p>
          <a:p>
            <a:pPr marL="0" indent="0" algn="ctr">
              <a:buNone/>
            </a:pPr>
            <a:r>
              <a:rPr lang="vi-VN" sz="7200" dirty="0">
                <a:latin typeface="Times New Roman" panose="02020603050405020304" pitchFamily="18" charset="0"/>
                <a:cs typeface="Times New Roman" panose="02020603050405020304" pitchFamily="18" charset="0"/>
              </a:rPr>
              <a:t>Sổ tay tổng hợp các lỗi phổ biến khiến hồ sơ thủ tục hành chính bị </a:t>
            </a:r>
            <a:r>
              <a:rPr lang="en-US" sz="7200" dirty="0" err="1">
                <a:latin typeface="Times New Roman" panose="02020603050405020304" pitchFamily="18" charset="0"/>
                <a:cs typeface="Times New Roman" panose="02020603050405020304" pitchFamily="18" charset="0"/>
              </a:rPr>
              <a:t>từ</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chối</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hoặc</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phải</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bổ</a:t>
            </a:r>
            <a:r>
              <a:rPr lang="en-US" sz="7200" dirty="0">
                <a:latin typeface="Times New Roman" panose="02020603050405020304" pitchFamily="18" charset="0"/>
                <a:cs typeface="Times New Roman" panose="02020603050405020304" pitchFamily="18" charset="0"/>
              </a:rPr>
              <a:t> sung </a:t>
            </a:r>
            <a:r>
              <a:rPr lang="en-US" sz="7200" dirty="0" err="1">
                <a:latin typeface="Times New Roman" panose="02020603050405020304" pitchFamily="18" charset="0"/>
                <a:cs typeface="Times New Roman" panose="02020603050405020304" pitchFamily="18" charset="0"/>
              </a:rPr>
              <a:t>thành</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phần</a:t>
            </a:r>
            <a:r>
              <a:rPr lang="en-US" sz="7200" dirty="0">
                <a:latin typeface="Times New Roman" panose="02020603050405020304" pitchFamily="18" charset="0"/>
                <a:cs typeface="Times New Roman" panose="02020603050405020304" pitchFamily="18" charset="0"/>
              </a:rPr>
              <a:t> </a:t>
            </a:r>
            <a:r>
              <a:rPr lang="vi-VN" sz="7200" dirty="0">
                <a:latin typeface="Times New Roman" panose="02020603050405020304" pitchFamily="18" charset="0"/>
                <a:cs typeface="Times New Roman" panose="02020603050405020304" pitchFamily="18" charset="0"/>
              </a:rPr>
              <a:t>trong quá trình tiếp nhận và giải quyết. Nội dung được trình bày rõ ràng, dễ tra cứu, bám sát thực tế tại </a:t>
            </a:r>
            <a:r>
              <a:rPr lang="en-US" sz="7200" dirty="0" err="1">
                <a:latin typeface="Times New Roman" panose="02020603050405020304" pitchFamily="18" charset="0"/>
                <a:cs typeface="Times New Roman" panose="02020603050405020304" pitchFamily="18" charset="0"/>
              </a:rPr>
              <a:t>Trung</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tâm</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phục</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vụ</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hành</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chính</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công</a:t>
            </a:r>
            <a:endParaRPr lang="vi-VN" sz="7200" dirty="0">
              <a:latin typeface="Times New Roman" panose="02020603050405020304" pitchFamily="18" charset="0"/>
              <a:cs typeface="Times New Roman" panose="02020603050405020304" pitchFamily="18" charset="0"/>
            </a:endParaRPr>
          </a:p>
          <a:p>
            <a:r>
              <a:rPr lang="vi-VN" sz="6000" b="1" dirty="0">
                <a:latin typeface="Times New Roman" panose="02020603050405020304" pitchFamily="18" charset="0"/>
                <a:cs typeface="Times New Roman" panose="02020603050405020304" pitchFamily="18" charset="0"/>
              </a:rPr>
              <a:t>1. Đối với người dân, tổ chức:</a:t>
            </a:r>
            <a:endParaRPr lang="vi-VN" sz="6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sz="5600" dirty="0">
                <a:latin typeface="Times New Roman" panose="02020603050405020304" pitchFamily="18" charset="0"/>
                <a:cs typeface="Times New Roman" panose="02020603050405020304" pitchFamily="18" charset="0"/>
              </a:rPr>
              <a:t>Giúp nhận biết trước các lỗi thường gặp như: thiếu giấy tờ, sai thông tin, chưa đúng mẫu biểu…</a:t>
            </a:r>
          </a:p>
          <a:p>
            <a:pPr>
              <a:lnSpc>
                <a:spcPct val="107000"/>
              </a:lnSpc>
              <a:spcAft>
                <a:spcPts val="800"/>
              </a:spcAft>
            </a:pP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Nâng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tỷ</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lệ</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nộp</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chối</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bổ</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sung do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kỹ</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thao</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sz="5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mức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hài</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tuyến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nhờ</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thuận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sz="5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Khuyến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khích</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tuyến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góp</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thúc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đẩy</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sz="5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Nâng</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lý</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nhu</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5600" dirty="0" err="1">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SG" sz="5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56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vi-VN" sz="5600" b="1" dirty="0">
                <a:latin typeface="Times New Roman" panose="02020603050405020304" pitchFamily="18" charset="0"/>
                <a:cs typeface="Times New Roman" panose="02020603050405020304" pitchFamily="18" charset="0"/>
              </a:rPr>
              <a:t>2. Đối với cán bộ, công chức:</a:t>
            </a:r>
            <a:endParaRPr lang="vi-VN" sz="56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sz="5600" dirty="0">
                <a:latin typeface="Times New Roman" panose="02020603050405020304" pitchFamily="18" charset="0"/>
                <a:cs typeface="Times New Roman" panose="02020603050405020304" pitchFamily="18" charset="0"/>
              </a:rPr>
              <a:t>Là tài liệu tham khảo nhanh trong quá trình tiếp nhận, kiểm tra hồ sơ.</a:t>
            </a:r>
          </a:p>
          <a:p>
            <a:pPr>
              <a:buFont typeface="Arial" panose="020B0604020202020204" pitchFamily="34" charset="0"/>
              <a:buChar char="•"/>
            </a:pPr>
            <a:r>
              <a:rPr lang="vi-VN" sz="5600" dirty="0">
                <a:latin typeface="Times New Roman" panose="02020603050405020304" pitchFamily="18" charset="0"/>
                <a:cs typeface="Times New Roman" panose="02020603050405020304" pitchFamily="18" charset="0"/>
              </a:rPr>
              <a:t>Thống nhất cách hướng dẫn, hạn chế tình trạng hướng dẫn không đồng bộ.</a:t>
            </a:r>
          </a:p>
          <a:p>
            <a:pPr>
              <a:buFont typeface="Arial" panose="020B0604020202020204" pitchFamily="34" charset="0"/>
              <a:buChar char="•"/>
            </a:pPr>
            <a:r>
              <a:rPr lang="vi-VN" sz="5600" dirty="0">
                <a:latin typeface="Times New Roman" panose="02020603050405020304" pitchFamily="18" charset="0"/>
                <a:cs typeface="Times New Roman" panose="02020603050405020304" pitchFamily="18" charset="0"/>
              </a:rPr>
              <a:t>Nâng cao chất lượng phục vụ, giảm tỷ lệ hồ sơ bị trả.</a:t>
            </a:r>
          </a:p>
          <a:p>
            <a:endParaRPr lang="en-SG" dirty="0"/>
          </a:p>
        </p:txBody>
      </p:sp>
    </p:spTree>
    <p:extLst>
      <p:ext uri="{BB962C8B-B14F-4D97-AF65-F5344CB8AC3E}">
        <p14:creationId xmlns:p14="http://schemas.microsoft.com/office/powerpoint/2010/main" val="2106675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4A4B-2013-4E38-B927-C82384FCFFF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 </a:t>
            </a:r>
            <a:r>
              <a:rPr lang="en-US" dirty="0" err="1">
                <a:latin typeface="Times New Roman" panose="02020603050405020304" pitchFamily="18" charset="0"/>
                <a:cs typeface="Times New Roman" panose="02020603050405020304" pitchFamily="18" charset="0"/>
              </a:rPr>
              <a:t>Lĩnh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vực</a:t>
            </a:r>
            <a:r>
              <a:rPr lang="en-US" dirty="0">
                <a:latin typeface="Times New Roman" panose="02020603050405020304" pitchFamily="18" charset="0"/>
                <a:cs typeface="Times New Roman" panose="02020603050405020304" pitchFamily="18" charset="0"/>
              </a:rPr>
              <a:t> Y </a:t>
            </a:r>
            <a:r>
              <a:rPr lang="en-US" dirty="0" err="1">
                <a:latin typeface="Times New Roman" panose="02020603050405020304" pitchFamily="18" charset="0"/>
                <a:cs typeface="Times New Roman" panose="02020603050405020304" pitchFamily="18" charset="0"/>
              </a:rPr>
              <a:t>tế</a:t>
            </a:r>
            <a:endParaRPr lang="en-S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6BB2DBA-9528-4DA5-87A1-533266788864}"/>
              </a:ext>
            </a:extLst>
          </p:cNvPr>
          <p:cNvSpPr>
            <a:spLocks noGrp="1"/>
          </p:cNvSpPr>
          <p:nvPr>
            <p:ph idx="1"/>
          </p:nvPr>
        </p:nvSpPr>
        <p:spPr>
          <a:xfrm>
            <a:off x="612647" y="1219200"/>
            <a:ext cx="10653579" cy="5090160"/>
          </a:xfrm>
        </p:spPr>
        <p:style>
          <a:lnRef idx="2">
            <a:schemeClr val="accent2"/>
          </a:lnRef>
          <a:fillRef idx="1">
            <a:schemeClr val="lt1"/>
          </a:fillRef>
          <a:effectRef idx="0">
            <a:schemeClr val="accent2"/>
          </a:effectRef>
          <a:fontRef idx="minor">
            <a:schemeClr val="dk1"/>
          </a:fontRef>
        </p:style>
        <p:txBody>
          <a:bodyPr>
            <a:normAutofit/>
          </a:bodyPr>
          <a:lstStyle/>
          <a:p>
            <a:pPr marL="0" indent="0" algn="ctr">
              <a:buNone/>
            </a:pPr>
            <a:r>
              <a:rPr lang="en-US" sz="2500" b="1" dirty="0">
                <a:solidFill>
                  <a:schemeClr val="accent4">
                    <a:lumMod val="75000"/>
                  </a:schemeClr>
                </a:solidFill>
                <a:latin typeface="Times New Roman" panose="02020603050405020304" pitchFamily="18" charset="0"/>
                <a:cs typeface="Times New Roman" panose="02020603050405020304" pitchFamily="18" charset="0"/>
              </a:rPr>
              <a:t>1. </a:t>
            </a:r>
            <a:r>
              <a:rPr lang="en-US" sz="1800" b="1" dirty="0" err="1">
                <a:effectLst/>
                <a:latin typeface="Times New Roman" panose="02020603050405020304" pitchFamily="18" charset="0"/>
                <a:ea typeface="Calibri" panose="020F0502020204030204" pitchFamily="34" charset="0"/>
              </a:rPr>
              <a:t>Một</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số</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lỗi</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thường</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gặp</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phải</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bổ</a:t>
            </a:r>
            <a:r>
              <a:rPr lang="en-US" sz="1800" b="1" dirty="0">
                <a:effectLst/>
                <a:latin typeface="Times New Roman" panose="02020603050405020304" pitchFamily="18" charset="0"/>
                <a:ea typeface="Calibri" panose="020F0502020204030204" pitchFamily="34" charset="0"/>
              </a:rPr>
              <a:t> sung </a:t>
            </a:r>
            <a:r>
              <a:rPr lang="en-US" sz="1800" b="1" dirty="0" err="1">
                <a:effectLst/>
                <a:latin typeface="Times New Roman" panose="02020603050405020304" pitchFamily="18" charset="0"/>
                <a:ea typeface="Calibri" panose="020F0502020204030204" pitchFamily="34" charset="0"/>
              </a:rPr>
              <a:t>hồ</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sơ</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khi</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người</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dân</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nộp</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trực</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tuyến</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tại</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nhà</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đối</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với</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hồ</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sơ</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cấp</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giấy</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chứng</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nhận</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cơ</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sở</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đủ</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điều</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kiện</a:t>
            </a:r>
            <a:r>
              <a:rPr lang="en-US" sz="1800" b="1" dirty="0">
                <a:effectLst/>
                <a:latin typeface="Times New Roman" panose="02020603050405020304" pitchFamily="18" charset="0"/>
                <a:ea typeface="Calibri" panose="020F0502020204030204" pitchFamily="34" charset="0"/>
              </a:rPr>
              <a:t> An </a:t>
            </a:r>
            <a:r>
              <a:rPr lang="en-US" sz="1800" b="1" dirty="0" err="1">
                <a:effectLst/>
                <a:latin typeface="Times New Roman" panose="02020603050405020304" pitchFamily="18" charset="0"/>
                <a:ea typeface="Calibri" panose="020F0502020204030204" pitchFamily="34" charset="0"/>
              </a:rPr>
              <a:t>toàn</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thực</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phẩm</a:t>
            </a:r>
            <a:endParaRPr lang="en-US" sz="2500" b="1" dirty="0">
              <a:solidFill>
                <a:schemeClr val="accent4">
                  <a:lumMod val="75000"/>
                </a:schemeClr>
              </a:solidFill>
              <a:latin typeface="Times New Roman" panose="02020603050405020304" pitchFamily="18" charset="0"/>
              <a:cs typeface="Times New Roman" panose="02020603050405020304" pitchFamily="18" charset="0"/>
            </a:endParaRPr>
          </a:p>
          <a:p>
            <a:pPr marL="0" lvl="0" indent="0" algn="just">
              <a:buNone/>
            </a:pPr>
            <a:r>
              <a:rPr lang="en-US" sz="2500" dirty="0">
                <a:ln w="0"/>
                <a:solidFill>
                  <a:schemeClr val="tx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Hồ</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thiếu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thành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phần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theo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quy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định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thiếu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giấy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khám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sức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khỏe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chủ</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sở</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hoặc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nhân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viên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theo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bảng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kê</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khai</a:t>
            </a:r>
            <a:r>
              <a:rPr lang="en-US" sz="1800" dirty="0">
                <a:effectLst/>
                <a:latin typeface="Times New Roman" panose="02020603050405020304" pitchFamily="18" charset="0"/>
                <a:ea typeface="Times New Roman" panose="02020603050405020304" pitchFamily="18" charset="0"/>
              </a:rPr>
              <a:t> lao </a:t>
            </a:r>
            <a:r>
              <a:rPr lang="en-US" sz="1800" dirty="0" err="1">
                <a:effectLst/>
                <a:latin typeface="Times New Roman" panose="02020603050405020304" pitchFamily="18" charset="0"/>
                <a:ea typeface="Times New Roman" panose="02020603050405020304" pitchFamily="18" charset="0"/>
              </a:rPr>
              <a:t>động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sở</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ví</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dụ</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sở</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rPr>
              <a:t> 04 lao </a:t>
            </a:r>
            <a:r>
              <a:rPr lang="en-US" sz="1800" dirty="0" err="1">
                <a:effectLst/>
                <a:latin typeface="Times New Roman" panose="02020603050405020304" pitchFamily="18" charset="0"/>
                <a:ea typeface="Times New Roman" panose="02020603050405020304" pitchFamily="18" charset="0"/>
              </a:rPr>
              <a:t>động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thì</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chỉ</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đính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kèm</a:t>
            </a:r>
            <a:r>
              <a:rPr lang="en-US" sz="1800" dirty="0">
                <a:effectLst/>
                <a:latin typeface="Times New Roman" panose="02020603050405020304" pitchFamily="18" charset="0"/>
                <a:ea typeface="Times New Roman" panose="02020603050405020304" pitchFamily="18" charset="0"/>
              </a:rPr>
              <a:t> 03 </a:t>
            </a:r>
            <a:r>
              <a:rPr lang="en-US" sz="1800" dirty="0" err="1">
                <a:effectLst/>
                <a:latin typeface="Times New Roman" panose="02020603050405020304" pitchFamily="18" charset="0"/>
                <a:ea typeface="Times New Roman" panose="02020603050405020304" pitchFamily="18" charset="0"/>
              </a:rPr>
              <a:t>giấy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khám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sức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khỏe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rPr>
              <a:t> 03 lao </a:t>
            </a:r>
            <a:r>
              <a:rPr lang="en-US" sz="1800" dirty="0" err="1">
                <a:effectLst/>
                <a:latin typeface="Times New Roman" panose="02020603050405020304" pitchFamily="18" charset="0"/>
                <a:ea typeface="Times New Roman" panose="02020603050405020304" pitchFamily="18" charset="0"/>
              </a:rPr>
              <a:t>động</a:t>
            </a:r>
            <a:r>
              <a:rPr lang="en-US" sz="18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0" lvl="0" indent="0" algn="just">
              <a:buNone/>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Bản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thuyết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minh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về</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sở</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vật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chất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quy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chế</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biến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còn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chưa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liệt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kê</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đầy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đủ</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số</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chủ</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sở</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không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bản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quy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chế</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biến</a:t>
            </a:r>
            <a:r>
              <a:rPr lang="en-US" sz="18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0" indent="0">
              <a:buNone/>
            </a:pP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Các</a:t>
            </a:r>
            <a:r>
              <a:rPr lang="en-US" sz="1800" dirty="0">
                <a:effectLst/>
                <a:latin typeface="Times New Roman" panose="02020603050405020304" pitchFamily="18" charset="0"/>
                <a:ea typeface="Calibri" panose="020F0502020204030204" pitchFamily="34" charset="0"/>
              </a:rPr>
              <a:t> file </a:t>
            </a:r>
            <a:r>
              <a:rPr lang="en-US" sz="1800" dirty="0" err="1">
                <a:effectLst/>
                <a:latin typeface="Times New Roman" panose="02020603050405020304" pitchFamily="18" charset="0"/>
                <a:ea typeface="Calibri" panose="020F0502020204030204" pitchFamily="34" charset="0"/>
              </a:rPr>
              <a:t>hồ</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sơ</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được</a:t>
            </a:r>
            <a:r>
              <a:rPr lang="en-US" sz="1800" dirty="0">
                <a:effectLst/>
                <a:latin typeface="Times New Roman" panose="02020603050405020304" pitchFamily="18" charset="0"/>
                <a:ea typeface="Calibri" panose="020F0502020204030204" pitchFamily="34" charset="0"/>
              </a:rPr>
              <a:t> scan </a:t>
            </a:r>
            <a:r>
              <a:rPr lang="en-US" sz="1800" dirty="0" err="1">
                <a:effectLst/>
                <a:latin typeface="Times New Roman" panose="02020603050405020304" pitchFamily="18" charset="0"/>
                <a:ea typeface="Calibri" panose="020F0502020204030204" pitchFamily="34" charset="0"/>
              </a:rPr>
              <a:t>đính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kèm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tuy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nhiên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còn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thiếu</a:t>
            </a:r>
            <a:r>
              <a:rPr lang="en-US" sz="1800" dirty="0">
                <a:effectLst/>
                <a:latin typeface="Times New Roman" panose="02020603050405020304" pitchFamily="18" charset="0"/>
                <a:ea typeface="Calibri" panose="020F0502020204030204" pitchFamily="34" charset="0"/>
              </a:rPr>
              <a:t> file, </a:t>
            </a:r>
            <a:r>
              <a:rPr lang="en-US" sz="1800" dirty="0" err="1">
                <a:effectLst/>
                <a:latin typeface="Times New Roman" panose="02020603050405020304" pitchFamily="18" charset="0"/>
                <a:ea typeface="Calibri" panose="020F0502020204030204" pitchFamily="34" charset="0"/>
              </a:rPr>
              <a:t>hoặc</a:t>
            </a:r>
            <a:r>
              <a:rPr lang="en-US" sz="1800" dirty="0">
                <a:effectLst/>
                <a:latin typeface="Times New Roman" panose="02020603050405020304" pitchFamily="18" charset="0"/>
                <a:ea typeface="Calibri" panose="020F0502020204030204" pitchFamily="34" charset="0"/>
              </a:rPr>
              <a:t> scan </a:t>
            </a:r>
            <a:r>
              <a:rPr lang="en-US" sz="1800" dirty="0" err="1">
                <a:effectLst/>
                <a:latin typeface="Times New Roman" panose="02020603050405020304" pitchFamily="18" charset="0"/>
                <a:ea typeface="Calibri" panose="020F0502020204030204" pitchFamily="34" charset="0"/>
              </a:rPr>
              <a:t>lộn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xộn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không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theo</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thứ</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thành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phần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hồ</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sơ</a:t>
            </a:r>
            <a:endParaRPr lang="en-SG" dirty="0"/>
          </a:p>
        </p:txBody>
      </p:sp>
    </p:spTree>
    <p:extLst>
      <p:ext uri="{BB962C8B-B14F-4D97-AF65-F5344CB8AC3E}">
        <p14:creationId xmlns:p14="http://schemas.microsoft.com/office/powerpoint/2010/main" val="933811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7A9B6-162B-49B2-BA8A-461DD985185B}"/>
              </a:ext>
            </a:extLst>
          </p:cNvPr>
          <p:cNvSpPr>
            <a:spLocks noGrp="1"/>
          </p:cNvSpPr>
          <p:nvPr>
            <p:ph type="title"/>
          </p:nvPr>
        </p:nvSpPr>
        <p:spPr>
          <a:xfrm>
            <a:off x="702732" y="548640"/>
            <a:ext cx="10563493" cy="560493"/>
          </a:xfrm>
        </p:spPr>
        <p:txBody>
          <a:bodyPr>
            <a:normAutofit fontScale="90000"/>
          </a:bodyPr>
          <a:lstStyle/>
          <a:p>
            <a:r>
              <a:rPr lang="en-US" sz="2000" b="1" dirty="0">
                <a:solidFill>
                  <a:schemeClr val="accent5"/>
                </a:solidFill>
                <a:latin typeface="Times New Roman" panose="02020603050405020304" pitchFamily="18" charset="0"/>
                <a:cs typeface="Times New Roman" panose="02020603050405020304" pitchFamily="18" charset="0"/>
              </a:rPr>
              <a:t>2. </a:t>
            </a:r>
            <a:r>
              <a:rPr lang="en-SG" sz="2000" b="1" dirty="0" err="1">
                <a:solidFill>
                  <a:schemeClr val="accent5"/>
                </a:solidFill>
                <a:effectLst/>
                <a:latin typeface="Times New Roman" panose="02020603050405020304" pitchFamily="18" charset="0"/>
                <a:ea typeface="Calibri" panose="020F0502020204030204" pitchFamily="34" charset="0"/>
              </a:rPr>
              <a:t>Hướng</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dẫn</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cách</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xử</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lý</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hạn</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chế</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hồ</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sơ</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bị</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từ</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chối</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hoặc</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bổ</a:t>
            </a:r>
            <a:r>
              <a:rPr lang="en-SG" sz="2000" b="1" dirty="0">
                <a:solidFill>
                  <a:schemeClr val="accent5"/>
                </a:solidFill>
                <a:effectLst/>
                <a:latin typeface="Times New Roman" panose="02020603050405020304" pitchFamily="18" charset="0"/>
                <a:ea typeface="Calibri" panose="020F0502020204030204" pitchFamily="34" charset="0"/>
              </a:rPr>
              <a:t> sung </a:t>
            </a:r>
            <a:r>
              <a:rPr lang="en-SG" sz="2000" b="1" dirty="0" err="1">
                <a:solidFill>
                  <a:schemeClr val="accent5"/>
                </a:solidFill>
                <a:effectLst/>
                <a:latin typeface="Times New Roman" panose="02020603050405020304" pitchFamily="18" charset="0"/>
                <a:ea typeface="Calibri" panose="020F0502020204030204" pitchFamily="34" charset="0"/>
              </a:rPr>
              <a:t>thành</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phần</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hồ</a:t>
            </a:r>
            <a:r>
              <a:rPr lang="en-SG" sz="2000" b="1" dirty="0">
                <a:solidFill>
                  <a:schemeClr val="accent5"/>
                </a:solidFill>
                <a:effectLst/>
                <a:latin typeface="Times New Roman" panose="02020603050405020304" pitchFamily="18" charset="0"/>
                <a:ea typeface="Calibri" panose="020F0502020204030204" pitchFamily="34" charset="0"/>
              </a:rPr>
              <a:t> </a:t>
            </a:r>
            <a:r>
              <a:rPr lang="en-SG" sz="2000" b="1" dirty="0" err="1">
                <a:solidFill>
                  <a:schemeClr val="accent5"/>
                </a:solidFill>
                <a:effectLst/>
                <a:latin typeface="Times New Roman" panose="02020603050405020304" pitchFamily="18" charset="0"/>
                <a:ea typeface="Calibri" panose="020F0502020204030204" pitchFamily="34" charset="0"/>
              </a:rPr>
              <a:t>sơ</a:t>
            </a:r>
            <a:br>
              <a:rPr lang="en-US" b="1" dirty="0">
                <a:solidFill>
                  <a:schemeClr val="accent4">
                    <a:lumMod val="75000"/>
                  </a:schemeClr>
                </a:solidFill>
                <a:latin typeface="Times New Roman" panose="02020603050405020304" pitchFamily="18" charset="0"/>
                <a:cs typeface="Times New Roman" panose="02020603050405020304" pitchFamily="18" charset="0"/>
              </a:rPr>
            </a:br>
            <a:endParaRPr lang="en-SG" dirty="0"/>
          </a:p>
        </p:txBody>
      </p:sp>
      <p:sp>
        <p:nvSpPr>
          <p:cNvPr id="3" name="Content Placeholder 2">
            <a:extLst>
              <a:ext uri="{FF2B5EF4-FFF2-40B4-BE49-F238E27FC236}">
                <a16:creationId xmlns:a16="http://schemas.microsoft.com/office/drawing/2014/main" id="{0CF18467-33C9-453E-B49A-266F7F3CA76D}"/>
              </a:ext>
            </a:extLst>
          </p:cNvPr>
          <p:cNvSpPr>
            <a:spLocks noGrp="1"/>
          </p:cNvSpPr>
          <p:nvPr>
            <p:ph idx="1"/>
          </p:nvPr>
        </p:nvSpPr>
        <p:spPr>
          <a:xfrm>
            <a:off x="626533" y="1109133"/>
            <a:ext cx="10639693" cy="5200227"/>
          </a:xfrm>
        </p:spPr>
        <p:txBody>
          <a:bodyPr>
            <a:noAutofit/>
          </a:bodyPr>
          <a:lstStyle/>
          <a:p>
            <a:pPr marL="342900" lvl="0" indent="-342900" algn="just">
              <a:lnSpc>
                <a:spcPct val="107000"/>
              </a:lnSpc>
              <a:spcAft>
                <a:spcPts val="800"/>
              </a:spcAft>
              <a:tabLst>
                <a:tab pos="457200" algn="l"/>
              </a:tabLst>
            </a:pP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kỹ</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scan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quy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lao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kèm</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khám</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khỏe</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tabLst>
                <a:tab pos="457200" algn="l"/>
              </a:tabLst>
            </a:pP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Kê</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quy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tabLst>
                <a:tab pos="457200" algn="l"/>
              </a:tabLst>
            </a:pP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Scan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chức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kèm</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257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4F96F-AD1E-4F70-A397-AA5ACFDC7129}"/>
              </a:ext>
            </a:extLst>
          </p:cNvPr>
          <p:cNvSpPr>
            <a:spLocks noGrp="1"/>
          </p:cNvSpPr>
          <p:nvPr>
            <p:ph type="title"/>
          </p:nvPr>
        </p:nvSpPr>
        <p:spPr/>
        <p:txBody>
          <a:bodyPr>
            <a:noAutofit/>
          </a:bodyPr>
          <a:lstStyle/>
          <a:p>
            <a:r>
              <a:rPr lang="en-US" sz="2000" b="1" dirty="0">
                <a:solidFill>
                  <a:srgbClr val="C00000"/>
                </a:solidFill>
                <a:latin typeface="Times New Roman" panose="02020603050405020304" pitchFamily="18" charset="0"/>
                <a:cs typeface="Times New Roman" panose="02020603050405020304" pitchFamily="18" charset="0"/>
              </a:rPr>
              <a:t>3.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gặp</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bổ</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sung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nộp</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trực</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SG" sz="2000" dirty="0">
                <a:solidFill>
                  <a:srgbClr val="C00000"/>
                </a:solidFill>
                <a:effectLst/>
                <a:latin typeface="Segoe UI" panose="020B0502040204020203" pitchFamily="34"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chỉnh</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thôi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hưu</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hội</a:t>
            </a:r>
            <a:br>
              <a:rPr lang="en-SG"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br>
            <a:endParaRPr lang="en-SG" sz="2000" dirty="0">
              <a:solidFill>
                <a:srgbClr val="C00000"/>
              </a:solidFill>
            </a:endParaRPr>
          </a:p>
        </p:txBody>
      </p:sp>
      <p:sp>
        <p:nvSpPr>
          <p:cNvPr id="3" name="Content Placeholder 2">
            <a:extLst>
              <a:ext uri="{FF2B5EF4-FFF2-40B4-BE49-F238E27FC236}">
                <a16:creationId xmlns:a16="http://schemas.microsoft.com/office/drawing/2014/main" id="{A021231D-DB04-4CE1-8FD1-E0D10D25619C}"/>
              </a:ext>
            </a:extLst>
          </p:cNvPr>
          <p:cNvSpPr>
            <a:spLocks noGrp="1"/>
          </p:cNvSpPr>
          <p:nvPr>
            <p:ph idx="1"/>
          </p:nvPr>
        </p:nvSpPr>
        <p:spPr>
          <a:xfrm>
            <a:off x="769210" y="1596998"/>
            <a:ext cx="10653579" cy="4593828"/>
          </a:xfrm>
        </p:spPr>
        <p:txBody>
          <a:bodyPr>
            <a:normAutofit/>
          </a:bodyPr>
          <a:lstStyle/>
          <a:p>
            <a:pPr marL="0" lvl="0" indent="0" algn="just">
              <a:buSzPts val="1200"/>
              <a:buNone/>
            </a:pPr>
            <a:r>
              <a:rPr lang="en-US" b="1" dirty="0">
                <a:solidFill>
                  <a:schemeClr val="accent1">
                    <a:lumMod val="50000"/>
                  </a:schemeClr>
                </a:solidFill>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Hồ</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kê</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thiếu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thông</a:t>
            </a:r>
            <a:r>
              <a:rPr lang="en-US" sz="1800" dirty="0">
                <a:effectLst/>
                <a:latin typeface="Times New Roman" panose="02020603050405020304" pitchFamily="18" charset="0"/>
                <a:ea typeface="Times New Roman" panose="02020603050405020304" pitchFamily="18" charset="0"/>
              </a:rPr>
              <a:t> tin </a:t>
            </a:r>
            <a:r>
              <a:rPr lang="en-US" sz="1800" dirty="0" err="1">
                <a:effectLst/>
                <a:latin typeface="Times New Roman" panose="02020603050405020304" pitchFamily="18" charset="0"/>
                <a:ea typeface="Times New Roman" panose="02020603050405020304" pitchFamily="18" charset="0"/>
              </a:rPr>
              <a:t>về</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nơi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nhận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trợ</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cấp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hưu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trí</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xã</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hội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để</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trống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phần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chế</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độ</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chính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sách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hiện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hưởng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tượng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cứu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hiện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hưởng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chế</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độ</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chính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sách</a:t>
            </a:r>
            <a:r>
              <a:rPr lang="en-US" sz="18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0" lvl="0" indent="0" algn="just">
              <a:buSzPts val="1200"/>
              <a:buNone/>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Thiếu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phần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kê</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thông</a:t>
            </a:r>
            <a:r>
              <a:rPr lang="en-US" sz="1800" dirty="0">
                <a:effectLst/>
                <a:latin typeface="Times New Roman" panose="02020603050405020304" pitchFamily="18" charset="0"/>
                <a:ea typeface="Times New Roman" panose="02020603050405020304" pitchFamily="18" charset="0"/>
              </a:rPr>
              <a:t> tin </a:t>
            </a:r>
            <a:r>
              <a:rPr lang="en-US" sz="1800" dirty="0" err="1">
                <a:effectLst/>
                <a:latin typeface="Times New Roman" panose="02020603050405020304" pitchFamily="18" charset="0"/>
                <a:ea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được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ủy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quyền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tượng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hưởng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trợ</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cấp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hưu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trí</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xã</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hội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ủy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quyền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thay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nộp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thay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hồ</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sơ</a:t>
            </a:r>
            <a:r>
              <a:rPr lang="en-US" sz="18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0" lvl="0" indent="0" algn="just">
              <a:buSzPts val="1200"/>
              <a:buNone/>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số</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hồ</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không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giấy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tờ</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nhận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thông</a:t>
            </a:r>
            <a:r>
              <a:rPr lang="en-US" sz="1800" dirty="0">
                <a:effectLst/>
                <a:latin typeface="Times New Roman" panose="02020603050405020304" pitchFamily="18" charset="0"/>
                <a:ea typeface="Times New Roman" panose="02020603050405020304" pitchFamily="18" charset="0"/>
              </a:rPr>
              <a:t> tin </a:t>
            </a:r>
            <a:r>
              <a:rPr lang="en-US" sz="1800" dirty="0" err="1">
                <a:effectLst/>
                <a:latin typeface="Times New Roman" panose="02020603050405020304" pitchFamily="18" charset="0"/>
                <a:ea typeface="Times New Roman" panose="02020603050405020304" pitchFamily="18" charset="0"/>
              </a:rPr>
              <a:t>cư</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trú</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hợp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pháp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văn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bản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nhận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chưa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hưởng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trợ</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cấp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hưu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trí</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xã</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hội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tượng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nơi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thường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trú</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nơi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đề</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nghị</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hưởng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trợ</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cấp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nhau</a:t>
            </a:r>
            <a:r>
              <a:rPr lang="en-US" sz="18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0" indent="0">
              <a:buNone/>
            </a:pP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Công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dân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thường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nhập</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nhầm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thủ</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tục</a:t>
            </a:r>
            <a:r>
              <a:rPr lang="en-US" sz="1800" b="1"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Thực</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hiện</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điều</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chỉnh</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thôi</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hưởng</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trợ</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cấp</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hưu</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trí</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xã</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hội</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thành</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thủ</a:t>
            </a:r>
            <a:r>
              <a:rPr lang="en-US" sz="1800" dirty="0">
                <a:solidFill>
                  <a:srgbClr val="000000"/>
                </a:solidFill>
                <a:effectLst/>
                <a:latin typeface="Times New Roman" panose="02020603050405020304" pitchFamily="18" charset="0"/>
                <a:ea typeface="Calibri" panose="020F0502020204030204" pitchFamily="34" charset="0"/>
              </a:rPr>
              <a:t> </a:t>
            </a:r>
            <a:r>
              <a:rPr lang="en-US" sz="1800" dirty="0" err="1">
                <a:solidFill>
                  <a:srgbClr val="000000"/>
                </a:solidFill>
                <a:effectLst/>
                <a:latin typeface="Times New Roman" panose="02020603050405020304" pitchFamily="18" charset="0"/>
                <a:ea typeface="Calibri" panose="020F0502020204030204" pitchFamily="34" charset="0"/>
              </a:rPr>
              <a:t>tục</a:t>
            </a:r>
            <a:r>
              <a:rPr lang="en-US" sz="1800" dirty="0">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Thực</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hiện</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điều</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chỉnh</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thôi</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hưởng</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trợ</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cấp</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xã</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hội</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hàng</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tháng</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hỗ</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trợ</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kinh</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phí</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chăm</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sóc</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nuôi</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dưỡng</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hàng</a:t>
            </a:r>
            <a:r>
              <a:rPr lang="en-SG" sz="1800" dirty="0">
                <a:solidFill>
                  <a:srgbClr val="000000"/>
                </a:solidFill>
                <a:effectLst/>
                <a:latin typeface="Times New Roman" panose="02020603050405020304" pitchFamily="18" charset="0"/>
                <a:ea typeface="Calibri" panose="020F0502020204030204" pitchFamily="34" charset="0"/>
              </a:rPr>
              <a:t> </a:t>
            </a:r>
            <a:r>
              <a:rPr lang="en-SG" sz="1800" dirty="0" err="1">
                <a:solidFill>
                  <a:srgbClr val="000000"/>
                </a:solidFill>
                <a:effectLst/>
                <a:latin typeface="Times New Roman" panose="02020603050405020304" pitchFamily="18" charset="0"/>
                <a:ea typeface="Calibri" panose="020F0502020204030204" pitchFamily="34" charset="0"/>
              </a:rPr>
              <a:t>tháng</a:t>
            </a:r>
            <a:endParaRPr lang="en-SG" dirty="0"/>
          </a:p>
        </p:txBody>
      </p:sp>
    </p:spTree>
    <p:extLst>
      <p:ext uri="{BB962C8B-B14F-4D97-AF65-F5344CB8AC3E}">
        <p14:creationId xmlns:p14="http://schemas.microsoft.com/office/powerpoint/2010/main" val="2220474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9276-44A6-420B-8871-2BD2C2364B2F}"/>
              </a:ext>
            </a:extLst>
          </p:cNvPr>
          <p:cNvSpPr>
            <a:spLocks noGrp="1"/>
          </p:cNvSpPr>
          <p:nvPr>
            <p:ph type="title"/>
          </p:nvPr>
        </p:nvSpPr>
        <p:spPr>
          <a:xfrm>
            <a:off x="612647" y="548640"/>
            <a:ext cx="10653579" cy="1076960"/>
          </a:xfrm>
        </p:spPr>
        <p:txBody>
          <a:bodyPr>
            <a:normAutofit fontScale="90000"/>
          </a:bodyPr>
          <a:lstStyle/>
          <a:p>
            <a:r>
              <a:rPr lang="en-US" sz="2000" b="1" dirty="0">
                <a:solidFill>
                  <a:srgbClr val="C00000"/>
                </a:solidFill>
                <a:latin typeface="Times New Roman" panose="02020603050405020304" pitchFamily="18" charset="0"/>
                <a:cs typeface="Times New Roman" panose="02020603050405020304" pitchFamily="18" charset="0"/>
              </a:rPr>
              <a:t>4. </a:t>
            </a:r>
            <a:r>
              <a:rPr lang="en-SG" sz="1800" b="1" dirty="0" err="1">
                <a:solidFill>
                  <a:srgbClr val="C00000"/>
                </a:solidFill>
                <a:effectLst/>
                <a:latin typeface="Times New Roman" panose="02020603050405020304" pitchFamily="18" charset="0"/>
                <a:ea typeface="Calibri" panose="020F0502020204030204" pitchFamily="34" charset="0"/>
              </a:rPr>
              <a:t>Hướng</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dẫn</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cách</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xử</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lý</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hạn</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chế</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hồ</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sơ</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bị</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từ</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chối</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hoặc</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bổ</a:t>
            </a:r>
            <a:r>
              <a:rPr lang="en-SG" sz="1800" b="1" dirty="0">
                <a:solidFill>
                  <a:srgbClr val="C00000"/>
                </a:solidFill>
                <a:effectLst/>
                <a:latin typeface="Times New Roman" panose="02020603050405020304" pitchFamily="18" charset="0"/>
                <a:ea typeface="Calibri" panose="020F0502020204030204" pitchFamily="34" charset="0"/>
              </a:rPr>
              <a:t> sung </a:t>
            </a:r>
            <a:r>
              <a:rPr lang="en-SG" sz="1800" b="1" dirty="0" err="1">
                <a:solidFill>
                  <a:srgbClr val="C00000"/>
                </a:solidFill>
                <a:effectLst/>
                <a:latin typeface="Times New Roman" panose="02020603050405020304" pitchFamily="18" charset="0"/>
                <a:ea typeface="Calibri" panose="020F0502020204030204" pitchFamily="34" charset="0"/>
              </a:rPr>
              <a:t>thành</a:t>
            </a:r>
            <a:r>
              <a:rPr lang="en-SG" sz="1800" b="1" dirty="0">
                <a:solidFill>
                  <a:srgbClr val="C00000"/>
                </a:solidFill>
                <a:effectLst/>
                <a:latin typeface="Times New Roman" panose="02020603050405020304" pitchFamily="18" charset="0"/>
                <a:ea typeface="Calibri" panose="020F0502020204030204" pitchFamily="34" charset="0"/>
              </a:rPr>
              <a:t> </a:t>
            </a:r>
            <a:r>
              <a:rPr lang="en-SG" sz="1800" b="1" dirty="0" err="1">
                <a:solidFill>
                  <a:srgbClr val="C00000"/>
                </a:solidFill>
                <a:effectLst/>
                <a:latin typeface="Times New Roman" panose="02020603050405020304" pitchFamily="18" charset="0"/>
                <a:ea typeface="Calibri" panose="020F0502020204030204" pitchFamily="34" charset="0"/>
              </a:rPr>
              <a:t>phần</a:t>
            </a:r>
            <a:r>
              <a:rPr lang="en-SG" sz="1800" b="1" dirty="0">
                <a:solidFill>
                  <a:srgbClr val="C00000"/>
                </a:solidFill>
                <a:effectLst/>
                <a:latin typeface="Times New Roman" panose="02020603050405020304" pitchFamily="18" charset="0"/>
                <a:ea typeface="Calibri" panose="020F0502020204030204" pitchFamily="34"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chỉnh</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thôi</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hưu</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SG"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hội</a:t>
            </a:r>
            <a:br>
              <a:rPr lang="en-SG" sz="1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br>
            <a:endParaRPr lang="en-SG" dirty="0">
              <a:solidFill>
                <a:srgbClr val="C00000"/>
              </a:solidFill>
            </a:endParaRPr>
          </a:p>
        </p:txBody>
      </p:sp>
      <p:sp>
        <p:nvSpPr>
          <p:cNvPr id="3" name="Content Placeholder 2">
            <a:extLst>
              <a:ext uri="{FF2B5EF4-FFF2-40B4-BE49-F238E27FC236}">
                <a16:creationId xmlns:a16="http://schemas.microsoft.com/office/drawing/2014/main" id="{F385BDBC-3265-4C76-9FE5-7AD0AF724EAF}"/>
              </a:ext>
            </a:extLst>
          </p:cNvPr>
          <p:cNvSpPr>
            <a:spLocks noGrp="1"/>
          </p:cNvSpPr>
          <p:nvPr>
            <p:ph idx="1"/>
          </p:nvPr>
        </p:nvSpPr>
        <p:spPr>
          <a:xfrm>
            <a:off x="612647" y="1524000"/>
            <a:ext cx="10653579" cy="4785360"/>
          </a:xfrm>
        </p:spPr>
        <p:txBody>
          <a:bodyPr>
            <a:normAutofit/>
          </a:bodyPr>
          <a:lstStyle/>
          <a:p>
            <a:pPr marL="228600" algn="just">
              <a:lnSpc>
                <a:spcPct val="107000"/>
              </a:lnSpc>
              <a:spcAft>
                <a:spcPts val="800"/>
              </a:spcAft>
            </a:pP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xem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kê</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đính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kèm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quét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QR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kê</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xác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từng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tin.</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xã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trú</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tạm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trú</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đăng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ký</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trú</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tạm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trú</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xác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nộp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nơi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cư</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trú</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vui</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nhập</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đúng</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thủ</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tục</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75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tuổi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trở</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lương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hưu</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hiểm</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hằng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hoặc</a:t>
            </a:r>
            <a:b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đang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lương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hưu</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hiểm</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hằng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tháng</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thấp</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hơn</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mứctrợ</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hưu</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quy</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176/2025/NĐ-CP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nộp</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tục</a:t>
            </a:r>
            <a:r>
              <a:rPr lang="en-SG" sz="1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chỉnh</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thôi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hưu</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đủ</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khuyết</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tật</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nặng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biệt</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nặng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dưỡng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khuyết</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tật</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biệt</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nặng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nhập</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tụcThực</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chỉnh</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thôi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hỗ</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kinh</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phí</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chăm</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sóc</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dưỡng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tháng</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4419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46B99-C1B2-42E1-BAF6-D736FDD92827}"/>
              </a:ext>
            </a:extLst>
          </p:cNvPr>
          <p:cNvSpPr>
            <a:spLocks noGrp="1"/>
          </p:cNvSpPr>
          <p:nvPr>
            <p:ph type="title"/>
          </p:nvPr>
        </p:nvSpPr>
        <p:spPr/>
        <p:txBody>
          <a:bodyPr>
            <a:noAutofit/>
          </a:bodyPr>
          <a:lstStyle/>
          <a:p>
            <a:r>
              <a:rPr lang="en-US" sz="1800" b="1" dirty="0">
                <a:solidFill>
                  <a:srgbClr val="FF0000"/>
                </a:solidFill>
                <a:latin typeface="Times New Roman" panose="02020603050405020304" pitchFamily="18" charset="0"/>
                <a:cs typeface="Times New Roman" panose="02020603050405020304" pitchFamily="18" charset="0"/>
              </a:rPr>
              <a:t>5.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gặp</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bổ</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sung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nộp</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trực</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tục</a:t>
            </a: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b="1" dirty="0" err="1">
                <a:solidFill>
                  <a:srgbClr val="FF0000"/>
                </a:solidFill>
                <a:effectLst/>
                <a:latin typeface="Times New Roman" panose="02020603050405020304" pitchFamily="18" charset="0"/>
                <a:ea typeface="Calibri" panose="020F0502020204030204" pitchFamily="34" charset="0"/>
              </a:rPr>
              <a:t>Hỗ</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trợ</a:t>
            </a:r>
            <a:r>
              <a:rPr lang="en-SG" sz="1800" b="1" dirty="0">
                <a:solidFill>
                  <a:srgbClr val="FF0000"/>
                </a:solidFill>
                <a:effectLst/>
                <a:latin typeface="Times New Roman" panose="02020603050405020304" pitchFamily="18" charset="0"/>
                <a:ea typeface="Calibri" panose="020F0502020204030204" pitchFamily="34" charset="0"/>
              </a:rPr>
              <a:t> chi </a:t>
            </a:r>
            <a:r>
              <a:rPr lang="en-SG" sz="1800" b="1" dirty="0" err="1">
                <a:solidFill>
                  <a:srgbClr val="FF0000"/>
                </a:solidFill>
                <a:effectLst/>
                <a:latin typeface="Times New Roman" panose="02020603050405020304" pitchFamily="18" charset="0"/>
                <a:ea typeface="Calibri" panose="020F0502020204030204" pitchFamily="34" charset="0"/>
              </a:rPr>
              <a:t>phí</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mai</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táng</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cho</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đối</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tượng</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bảo</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trợ</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xã</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hội</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thủ</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tục</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hỗ</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trợ</a:t>
            </a:r>
            <a:r>
              <a:rPr lang="en-SG" sz="1800" b="1" dirty="0">
                <a:solidFill>
                  <a:srgbClr val="FF0000"/>
                </a:solidFill>
                <a:effectLst/>
                <a:latin typeface="Times New Roman" panose="02020603050405020304" pitchFamily="18" charset="0"/>
                <a:ea typeface="Calibri" panose="020F0502020204030204" pitchFamily="34" charset="0"/>
              </a:rPr>
              <a:t> chi </a:t>
            </a:r>
            <a:r>
              <a:rPr lang="en-SG" sz="1800" b="1" dirty="0" err="1">
                <a:solidFill>
                  <a:srgbClr val="FF0000"/>
                </a:solidFill>
                <a:effectLst/>
                <a:latin typeface="Times New Roman" panose="02020603050405020304" pitchFamily="18" charset="0"/>
                <a:ea typeface="Calibri" panose="020F0502020204030204" pitchFamily="34" charset="0"/>
              </a:rPr>
              <a:t>phí</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mai</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táng</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đối</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với</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đối</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tượng</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đang</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hưởng</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trợ</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cấp</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hưu</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trí</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xã</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b="1" dirty="0" err="1">
                <a:solidFill>
                  <a:srgbClr val="FF0000"/>
                </a:solidFill>
                <a:effectLst/>
                <a:latin typeface="Times New Roman" panose="02020603050405020304" pitchFamily="18" charset="0"/>
                <a:ea typeface="Calibri" panose="020F0502020204030204" pitchFamily="34" charset="0"/>
              </a:rPr>
              <a:t>hội</a:t>
            </a:r>
            <a:br>
              <a:rPr lang="en-SG"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br>
            <a:endParaRPr lang="en-SG" sz="1800" dirty="0">
              <a:solidFill>
                <a:srgbClr val="FF0000"/>
              </a:solidFill>
            </a:endParaRPr>
          </a:p>
        </p:txBody>
      </p:sp>
      <p:sp>
        <p:nvSpPr>
          <p:cNvPr id="3" name="Content Placeholder 2">
            <a:extLst>
              <a:ext uri="{FF2B5EF4-FFF2-40B4-BE49-F238E27FC236}">
                <a16:creationId xmlns:a16="http://schemas.microsoft.com/office/drawing/2014/main" id="{9CFA4753-358F-4899-A44D-2BD73C26619D}"/>
              </a:ext>
            </a:extLst>
          </p:cNvPr>
          <p:cNvSpPr>
            <a:spLocks noGrp="1"/>
          </p:cNvSpPr>
          <p:nvPr>
            <p:ph idx="1"/>
          </p:nvPr>
        </p:nvSpPr>
        <p:spPr/>
        <p:txBody>
          <a:bodyPr/>
          <a:lstStyle/>
          <a:p>
            <a:pPr algn="just">
              <a:lnSpc>
                <a:spcPct val="107000"/>
              </a:lnSpc>
              <a:spcAft>
                <a:spcPts val="800"/>
              </a:spcAft>
            </a:pPr>
            <a:r>
              <a:rPr lang="en-SG"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nhập</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nhầm</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02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thủ</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tục</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Hỗ</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chi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phí</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SG" sz="1800" b="1" dirty="0">
                <a:solidFill>
                  <a:srgbClr val="FF0000"/>
                </a:solidFill>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thủ</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tục</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hỗ</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trợ</a:t>
            </a:r>
            <a:r>
              <a:rPr lang="en-SG" sz="1800" dirty="0">
                <a:effectLst/>
                <a:latin typeface="Times New Roman" panose="02020603050405020304" pitchFamily="18" charset="0"/>
                <a:ea typeface="Calibri" panose="020F0502020204030204" pitchFamily="34" charset="0"/>
              </a:rPr>
              <a:t> chi </a:t>
            </a:r>
            <a:r>
              <a:rPr lang="en-SG" sz="1800" dirty="0" err="1">
                <a:effectLst/>
                <a:latin typeface="Times New Roman" panose="02020603050405020304" pitchFamily="18" charset="0"/>
                <a:ea typeface="Calibri" panose="020F0502020204030204" pitchFamily="34" charset="0"/>
              </a:rPr>
              <a:t>phí</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mai</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táng</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đối</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với</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đối</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tượng</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đang</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hưởng</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trợ</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cấp</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hưu</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trí</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xã</a:t>
            </a:r>
            <a:r>
              <a:rPr lang="en-SG" sz="1800" dirty="0">
                <a:effectLst/>
                <a:latin typeface="Times New Roman" panose="02020603050405020304" pitchFamily="18" charset="0"/>
                <a:ea typeface="Calibri" panose="020F0502020204030204" pitchFamily="34" charset="0"/>
              </a:rPr>
              <a:t> </a:t>
            </a:r>
            <a:r>
              <a:rPr lang="en-SG" sz="1800" dirty="0" err="1">
                <a:effectLst/>
                <a:latin typeface="Times New Roman" panose="02020603050405020304" pitchFamily="18" charset="0"/>
                <a:ea typeface="Calibri" panose="020F0502020204030204" pitchFamily="34" charset="0"/>
              </a:rPr>
              <a:t>hội</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02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thủ</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tục</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kê</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thiếu</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nhầm</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lẫn</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800"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1800" kern="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đứng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táng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đứng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táng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kê</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đính</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kèm</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Đính</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kèm</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nhầm</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báo</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thay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thủ</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tục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chết</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thuộc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diện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xã</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hội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hưu</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xã</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hội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định</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SG" dirty="0"/>
          </a:p>
        </p:txBody>
      </p:sp>
    </p:spTree>
    <p:extLst>
      <p:ext uri="{BB962C8B-B14F-4D97-AF65-F5344CB8AC3E}">
        <p14:creationId xmlns:p14="http://schemas.microsoft.com/office/powerpoint/2010/main" val="235547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4047C-1883-4D1F-9C64-77BB49225972}"/>
              </a:ext>
            </a:extLst>
          </p:cNvPr>
          <p:cNvSpPr>
            <a:spLocks noGrp="1"/>
          </p:cNvSpPr>
          <p:nvPr>
            <p:ph type="title"/>
          </p:nvPr>
        </p:nvSpPr>
        <p:spPr/>
        <p:txBody>
          <a:bodyPr>
            <a:normAutofit fontScale="90000"/>
          </a:bodyPr>
          <a:lstStyle/>
          <a:p>
            <a:r>
              <a:rPr lang="en-US" sz="2000" b="1" dirty="0">
                <a:solidFill>
                  <a:srgbClr val="C00000"/>
                </a:solidFill>
                <a:latin typeface="Times New Roman" panose="02020603050405020304" pitchFamily="18" charset="0"/>
                <a:cs typeface="Times New Roman" panose="02020603050405020304" pitchFamily="18" charset="0"/>
              </a:rPr>
              <a:t>6. </a:t>
            </a:r>
            <a:r>
              <a:rPr lang="en-SG" sz="2000" b="1" dirty="0" err="1">
                <a:solidFill>
                  <a:srgbClr val="C00000"/>
                </a:solidFill>
                <a:effectLst/>
                <a:latin typeface="Times New Roman" panose="02020603050405020304" pitchFamily="18" charset="0"/>
                <a:ea typeface="Calibri" panose="020F0502020204030204" pitchFamily="34" charset="0"/>
              </a:rPr>
              <a:t>Hướng</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dẫn</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cách</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xử</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lý</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hạn</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chế</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hồ</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sơ</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bị</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từ</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chối</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hoặc</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bổ</a:t>
            </a:r>
            <a:r>
              <a:rPr lang="en-SG" sz="2000" b="1" dirty="0">
                <a:solidFill>
                  <a:srgbClr val="C00000"/>
                </a:solidFill>
                <a:effectLst/>
                <a:latin typeface="Times New Roman" panose="02020603050405020304" pitchFamily="18" charset="0"/>
                <a:ea typeface="Calibri" panose="020F0502020204030204" pitchFamily="34" charset="0"/>
              </a:rPr>
              <a:t> sung </a:t>
            </a:r>
            <a:r>
              <a:rPr lang="en-SG" sz="2000" b="1" dirty="0" err="1">
                <a:solidFill>
                  <a:srgbClr val="C00000"/>
                </a:solidFill>
                <a:effectLst/>
                <a:latin typeface="Times New Roman" panose="02020603050405020304" pitchFamily="18" charset="0"/>
                <a:ea typeface="Calibri" panose="020F0502020204030204" pitchFamily="34" charset="0"/>
              </a:rPr>
              <a:t>thành</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phần</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hồ</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sơ</a:t>
            </a:r>
            <a:r>
              <a:rPr lang="en-SG" sz="2000" b="1" dirty="0">
                <a:solidFill>
                  <a:srgbClr val="C00000"/>
                </a:solidFill>
                <a:effectLst/>
                <a:latin typeface="Times New Roman" panose="02020603050405020304" pitchFamily="18" charset="0"/>
                <a:ea typeface="Calibri" panose="020F0502020204030204" pitchFamily="34"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tục</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SG" sz="2000" b="1" dirty="0" err="1">
                <a:solidFill>
                  <a:srgbClr val="C00000"/>
                </a:solidFill>
                <a:effectLst/>
                <a:latin typeface="Times New Roman" panose="02020603050405020304" pitchFamily="18" charset="0"/>
                <a:ea typeface="Calibri" panose="020F0502020204030204" pitchFamily="34" charset="0"/>
              </a:rPr>
              <a:t>Hỗ</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trợ</a:t>
            </a:r>
            <a:r>
              <a:rPr lang="en-SG" sz="2000" b="1" dirty="0">
                <a:solidFill>
                  <a:srgbClr val="C00000"/>
                </a:solidFill>
                <a:effectLst/>
                <a:latin typeface="Times New Roman" panose="02020603050405020304" pitchFamily="18" charset="0"/>
                <a:ea typeface="Calibri" panose="020F0502020204030204" pitchFamily="34" charset="0"/>
              </a:rPr>
              <a:t> chi </a:t>
            </a:r>
            <a:r>
              <a:rPr lang="en-SG" sz="2000" b="1" dirty="0" err="1">
                <a:solidFill>
                  <a:srgbClr val="C00000"/>
                </a:solidFill>
                <a:effectLst/>
                <a:latin typeface="Times New Roman" panose="02020603050405020304" pitchFamily="18" charset="0"/>
                <a:ea typeface="Calibri" panose="020F0502020204030204" pitchFamily="34" charset="0"/>
              </a:rPr>
              <a:t>phí</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mai</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táng</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cho</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đối</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tượng</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bảo</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trợ</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xã</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hội</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thủ</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tục</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hỗ</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trợ</a:t>
            </a:r>
            <a:r>
              <a:rPr lang="en-SG" sz="2000" b="1" dirty="0">
                <a:solidFill>
                  <a:srgbClr val="C00000"/>
                </a:solidFill>
                <a:effectLst/>
                <a:latin typeface="Times New Roman" panose="02020603050405020304" pitchFamily="18" charset="0"/>
                <a:ea typeface="Calibri" panose="020F0502020204030204" pitchFamily="34" charset="0"/>
              </a:rPr>
              <a:t> chi </a:t>
            </a:r>
            <a:r>
              <a:rPr lang="en-SG" sz="2000" b="1" dirty="0" err="1">
                <a:solidFill>
                  <a:srgbClr val="C00000"/>
                </a:solidFill>
                <a:effectLst/>
                <a:latin typeface="Times New Roman" panose="02020603050405020304" pitchFamily="18" charset="0"/>
                <a:ea typeface="Calibri" panose="020F0502020204030204" pitchFamily="34" charset="0"/>
              </a:rPr>
              <a:t>phí</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mai</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táng</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đối</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với</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đối</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tượng</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đang</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hưởng</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trợ</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cấp</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hưu</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trí</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xã</a:t>
            </a:r>
            <a:r>
              <a:rPr lang="en-SG" sz="2000" b="1" dirty="0">
                <a:solidFill>
                  <a:srgbClr val="C00000"/>
                </a:solidFill>
                <a:effectLst/>
                <a:latin typeface="Times New Roman" panose="02020603050405020304" pitchFamily="18" charset="0"/>
                <a:ea typeface="Calibri" panose="020F0502020204030204" pitchFamily="34" charset="0"/>
              </a:rPr>
              <a:t> </a:t>
            </a:r>
            <a:r>
              <a:rPr lang="en-SG" sz="2000" b="1" dirty="0" err="1">
                <a:solidFill>
                  <a:srgbClr val="C00000"/>
                </a:solidFill>
                <a:effectLst/>
                <a:latin typeface="Times New Roman" panose="02020603050405020304" pitchFamily="18" charset="0"/>
                <a:ea typeface="Calibri" panose="020F0502020204030204" pitchFamily="34" charset="0"/>
              </a:rPr>
              <a:t>hội</a:t>
            </a:r>
            <a:br>
              <a:rPr lang="en-SG"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br>
            <a:endParaRPr lang="en-SG" sz="2000" dirty="0">
              <a:solidFill>
                <a:srgbClr val="C00000"/>
              </a:solidFill>
            </a:endParaRPr>
          </a:p>
        </p:txBody>
      </p:sp>
      <p:sp>
        <p:nvSpPr>
          <p:cNvPr id="3" name="Content Placeholder 2">
            <a:extLst>
              <a:ext uri="{FF2B5EF4-FFF2-40B4-BE49-F238E27FC236}">
                <a16:creationId xmlns:a16="http://schemas.microsoft.com/office/drawing/2014/main" id="{8874A156-57B8-4510-B170-BBE3E5535865}"/>
              </a:ext>
            </a:extLst>
          </p:cNvPr>
          <p:cNvSpPr>
            <a:spLocks noGrp="1"/>
          </p:cNvSpPr>
          <p:nvPr>
            <p:ph idx="1"/>
          </p:nvPr>
        </p:nvSpPr>
        <p:spPr/>
        <p:txBody>
          <a:bodyPr/>
          <a:lstStyle/>
          <a:p>
            <a:pPr algn="just">
              <a:lnSpc>
                <a:spcPct val="107000"/>
              </a:lnSpc>
              <a:spcAft>
                <a:spcPts val="800"/>
              </a:spcAft>
            </a:pPr>
            <a:r>
              <a:rPr lang="en-SG"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hỗ</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chi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phí</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táng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kiểm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kĩ</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xem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thuộc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diện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chế</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xã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hay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xã</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đều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đứng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táng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kê</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đứng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táng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đầy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scan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đính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kèm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Scan PDF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rõ</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nét</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file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riêng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chiếu</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kỹ</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họ</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CCCD,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SG"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SG" sz="18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3748183179"/>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933</TotalTime>
  <Words>3936</Words>
  <Application>Microsoft Office PowerPoint</Application>
  <PresentationFormat>Widescreen</PresentationFormat>
  <Paragraphs>161</Paragraphs>
  <Slides>27</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Algerian</vt:lpstr>
      <vt:lpstr>Arial</vt:lpstr>
      <vt:lpstr>Neue Haas Grotesk Text Pro</vt:lpstr>
      <vt:lpstr>Segoe UI</vt:lpstr>
      <vt:lpstr>Segoe UI Symbol</vt:lpstr>
      <vt:lpstr>Symbol</vt:lpstr>
      <vt:lpstr>Times New Roman</vt:lpstr>
      <vt:lpstr>VanillaVTI</vt:lpstr>
      <vt:lpstr> TRUNG TÂM PHỤC VỤ HÀNH CHÍNH CÔNG XÃ AN VIỄN     SỔ TAY một số LỖI THƯỜNG GẶP  CÁC THỦ TỤC HÀNH CHÍNH          VÀ CÁCH KHẮC PHỤC</vt:lpstr>
      <vt:lpstr>DANH SÁCH SỐ ĐIỆN THOẠI HỖ TRỢ CÔNG DÂN THỰC HIỆN THỦ TỤC HÀNH CHÍNH TRÊN CỔNG DỊCH VỤ CÔNG QUỐC GIA</vt:lpstr>
      <vt:lpstr>BIÊN SOẠN: Lê Thị Thương Chuyên viên Trung tâm phục vụ hành chính công xã An Viễn</vt:lpstr>
      <vt:lpstr>I. Lĩnh vực Y tế</vt:lpstr>
      <vt:lpstr>2. Hướng dẫn cách xử lý hạn chế hồ sơ bị từ chối hoặc bổ sung thành phần hồ sơ </vt:lpstr>
      <vt:lpstr>3. Một số lỗi thường gặp, phải bổ sung hồ sơ khi người dân nộp trực tuyến tại nhà đối với hồ sơ Thực hiện, điều chỉnh, thôi hưởng trợ cấp hưu trí xã hội </vt:lpstr>
      <vt:lpstr>4. Hướng dẫn cách xử lý hạn chế hồ sơ bị từ chối hoặc bổ sung thành phần hồ sơ Thực hiện, điều chỉnh, thôi hưởng trợ cấp hưu trí xã hội </vt:lpstr>
      <vt:lpstr>5. Một số lỗi thường gặp, phải bổ sung hồ sơ khi người dân nộp trực tuyến tại nhà đối với thủ tục Hỗ trợ chi phí mai táng cho đối tượng bảo trợ xã hội; thủ tục hỗ trợ chi phí mai táng đối với đối tượng đang hưởng trợ cấp hưu trí xã hội </vt:lpstr>
      <vt:lpstr>6. Hướng dẫn cách xử lý hạn chế hồ sơ bị từ chối hoặc bổ sung thành phần hồ sơ thủ tục Hỗ trợ chi phí mai táng cho đối tượng bảo trợ xã hội; thủ tục hỗ trợ chi phí mai táng đối với đối tượng đang hưởng trợ cấp hưu trí xã hội </vt:lpstr>
      <vt:lpstr>6. Một số lỗi thường gặp, phải bổ sung hồ sơ khi người dân nộp trực tuyến tại nhà đối với thủ tục Hưởng trợ cấp khi người có công với cách mạng đang hưởng trợ cấp ưu đãi từ trần </vt:lpstr>
      <vt:lpstr>6. Một số lỗi thường gặp, phải bổ sung hồ sơ khi người dân nộp trực tuyến tại nhà đối với thủ tục Hưởng trợ cấp khi người có công với cách mạng đang hưởng trợ cấp ưu đãi từ trần…(tiếp theo)</vt:lpstr>
      <vt:lpstr>7. Hướng dẫn cách xử lý hạn chế hồ sơ bị từ chối hoặc bổ sung thành phần hồ sơ khi người dân nộp trực tuyến tại nhà đối với thủ tục Hưởng trợ cấp khi người có công với cách mạng đang hưởng trợ cấp ưu đãi từ trần</vt:lpstr>
      <vt:lpstr> Các lỗi thường gặp và cách xử lý khi không đăng nhập được Dịch Vụ công Quốc gia </vt:lpstr>
      <vt:lpstr>1.2. Các lỗi thường gặp thủ tục cấp bản sao giấy khai sinh, trích lục hộ tịch (trích lục khai tử, kết hôn…) tiếp theo</vt:lpstr>
      <vt:lpstr>1.3. Các lỗi thường gặp thủ tục đăng ký kết hôn (tiếp theo)</vt:lpstr>
      <vt:lpstr>1.3. Các lỗi thường gặp thủ tục đăng ký kết hôn (tiếp theo)</vt:lpstr>
      <vt:lpstr>Link hướng dẫn nhập hồ sơ dịch vụ công thủ tục đăng ký kết hôn</vt:lpstr>
      <vt:lpstr>Hướng dẫn điền thông tin tờ khai đăng ký kết hôn điện tử (efrom)</vt:lpstr>
      <vt:lpstr>Hướng dẫn điền thông tin tờ khai đăng ký kết hôn điện tử (efrom) tiếp theo</vt:lpstr>
      <vt:lpstr>Hướng dẫn điền thông tin tờ khai đăng ký kết hôn điện tử (efrom) tiếp theo</vt:lpstr>
      <vt:lpstr>1.4 Các lỗi thường gặp khi làm thủ tục xác nhận tình trạng hôn nhân </vt:lpstr>
      <vt:lpstr>1.4 Các lỗi thường gặp khi làm thủ tục xác nhận tình trạng hôn nhân (tiếp theo)</vt:lpstr>
      <vt:lpstr>1.4 Các lỗi thường gặp khi làm thủ tục xác nhận tình trạng hôn nhân (tiếp theo)</vt:lpstr>
      <vt:lpstr>1.4 Các lỗi thường gặp khi làm thủ tục xác nhận tình trạng hôn nhân (tiếp theo)</vt:lpstr>
      <vt:lpstr>1.4 Các lỗi thường gặp khi làm thủ tục xác nhận tình trạng hôn nhân (tiếp theo)</vt:lpstr>
      <vt:lpstr>Video hướng dẫn thủ tục xác nhận tình trạng hôn nhân trên cổng dịch vụ công quốc gia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TRUNG TÂM PHỤC VỤ HÀNH CHÍNH CÔNG XÃ AN VIỄN      SỔ TAY LỖI THƯỜNG GẶP  CÁC THỦ TỤC HÀNH CHÍNH</dc:title>
  <dc:creator>ADMIN</dc:creator>
  <cp:lastModifiedBy>ADMIN</cp:lastModifiedBy>
  <cp:revision>34</cp:revision>
  <cp:lastPrinted>2026-06-19T00:41:33Z</cp:lastPrinted>
  <dcterms:created xsi:type="dcterms:W3CDTF">2026-03-19T07:34:15Z</dcterms:created>
  <dcterms:modified xsi:type="dcterms:W3CDTF">2026-06-19T00:42:02Z</dcterms:modified>
</cp:coreProperties>
</file>